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sldIdLst>
    <p:sldId id="258" r:id="rId2"/>
    <p:sldId id="317" r:id="rId3"/>
    <p:sldId id="398" r:id="rId4"/>
    <p:sldId id="386" r:id="rId5"/>
    <p:sldId id="389" r:id="rId6"/>
    <p:sldId id="393" r:id="rId7"/>
    <p:sldId id="397" r:id="rId8"/>
    <p:sldId id="399" r:id="rId9"/>
    <p:sldId id="404" r:id="rId10"/>
    <p:sldId id="405" r:id="rId11"/>
    <p:sldId id="406" r:id="rId12"/>
    <p:sldId id="407" r:id="rId13"/>
    <p:sldId id="408" r:id="rId14"/>
    <p:sldId id="420" r:id="rId15"/>
    <p:sldId id="421" r:id="rId16"/>
    <p:sldId id="422" r:id="rId17"/>
    <p:sldId id="427" r:id="rId18"/>
    <p:sldId id="428" r:id="rId19"/>
    <p:sldId id="429" r:id="rId20"/>
    <p:sldId id="430" r:id="rId21"/>
    <p:sldId id="431" r:id="rId22"/>
    <p:sldId id="435" r:id="rId23"/>
    <p:sldId id="436" r:id="rId24"/>
    <p:sldId id="415" r:id="rId25"/>
    <p:sldId id="417" r:id="rId26"/>
    <p:sldId id="418" r:id="rId27"/>
    <p:sldId id="316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57D3FF"/>
    <a:srgbClr val="CC66FF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0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9F7A27-4C72-4CBB-B035-B91F549C4F17}" type="datetimeFigureOut">
              <a:rPr lang="zh-CN" altLang="en-US"/>
              <a:pPr>
                <a:defRPr/>
              </a:pPr>
              <a:t>2016/9/22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2D0D1A2-C02C-414D-8FD5-04DB2133C3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buFont typeface="Arial" charset="0"/>
              <a:buNone/>
            </a:pPr>
            <a:fld id="{0C989099-1D72-416A-B503-CAC03CD59957}" type="slidenum">
              <a:rPr lang="zh-CN" altLang="en-US" sz="1200">
                <a:solidFill>
                  <a:srgbClr val="000000"/>
                </a:solidFill>
                <a:latin typeface="Calibri" pitchFamily="34" charset="0"/>
              </a:rPr>
              <a:pPr algn="r">
                <a:buFont typeface="Arial" charset="0"/>
                <a:buNone/>
              </a:pPr>
              <a:t>27</a:t>
            </a:fld>
            <a:endParaRPr lang="en-US" altLang="zh-CN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436" y="1614408"/>
            <a:ext cx="4404905" cy="1802675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3200" b="1" i="0">
                <a:solidFill>
                  <a:schemeClr val="accent4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437" y="3559627"/>
            <a:ext cx="4394152" cy="42336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8085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6854-7C9F-4CB5-B855-AF2135F0A405}" type="datetimeFigureOut">
              <a:rPr lang="zh-CN" altLang="en-US"/>
              <a:pPr>
                <a:defRPr/>
              </a:pPr>
              <a:t>2016/9/22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F30F-2759-483D-A98D-B60C1A4B16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AAD2-D3F0-45C0-A684-1582F3C4DB84}" type="datetimeFigureOut">
              <a:rPr lang="zh-CN" altLang="en-US"/>
              <a:pPr>
                <a:defRPr/>
              </a:pPr>
              <a:t>2016/9/22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B262-753A-4401-BD75-B83113DFED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6738" y="1338263"/>
            <a:ext cx="8008937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9395" name="Title Placeholder 1"/>
          <p:cNvSpPr>
            <a:spLocks noGrp="1"/>
          </p:cNvSpPr>
          <p:nvPr>
            <p:ph type="title"/>
          </p:nvPr>
        </p:nvSpPr>
        <p:spPr bwMode="auto">
          <a:xfrm>
            <a:off x="1663700" y="368300"/>
            <a:ext cx="69119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lumMod val="6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5A0435-6CEF-4798-80B2-DEDB86759555}" type="datetimeFigureOut">
              <a:rPr lang="zh-CN" altLang="en-US"/>
              <a:pPr>
                <a:defRPr/>
              </a:pPr>
              <a:t>2016/9/22</a:t>
            </a:fld>
            <a:endParaRPr lang="zh-CN" alt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lumMod val="6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lumMod val="65000"/>
                  </a:srgb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DA6106-10D6-4D43-B82D-8CD42BF28A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92427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24278"/>
          </a:solidFill>
          <a:latin typeface="Tempus Sans ITC" pitchFamily="82" charset="0"/>
          <a:ea typeface="幼圆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24278"/>
          </a:solidFill>
          <a:latin typeface="Tempus Sans ITC" pitchFamily="82" charset="0"/>
          <a:ea typeface="幼圆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24278"/>
          </a:solidFill>
          <a:latin typeface="Tempus Sans ITC" pitchFamily="82" charset="0"/>
          <a:ea typeface="幼圆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24278"/>
          </a:solidFill>
          <a:latin typeface="Tempus Sans ITC" pitchFamily="82" charset="0"/>
          <a:ea typeface="幼圆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24278"/>
          </a:solidFill>
          <a:latin typeface="Tempus Sans ITC" pitchFamily="82" charset="0"/>
          <a:ea typeface="幼圆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24278"/>
          </a:solidFill>
          <a:latin typeface="Tempus Sans ITC" pitchFamily="82" charset="0"/>
          <a:ea typeface="幼圆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24278"/>
          </a:solidFill>
          <a:latin typeface="Tempus Sans ITC" pitchFamily="82" charset="0"/>
          <a:ea typeface="幼圆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24278"/>
          </a:solidFill>
          <a:latin typeface="Tempus Sans ITC" pitchFamily="82" charset="0"/>
          <a:ea typeface="幼圆" pitchFamily="49" charset="-122"/>
        </a:defRPr>
      </a:lvl9pPr>
    </p:titleStyle>
    <p:bodyStyle>
      <a:lvl1pPr marL="357188" indent="-35718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B8639C"/>
        </a:buClr>
        <a:buSzPct val="80000"/>
        <a:buFont typeface="Wingdings" pitchFamily="2" charset="2"/>
        <a:buChar char=""/>
        <a:defRPr sz="2000" kern="1200">
          <a:solidFill>
            <a:srgbClr val="965E45"/>
          </a:solidFill>
          <a:latin typeface="+mn-lt"/>
          <a:ea typeface="+mn-ea"/>
          <a:cs typeface="+mn-cs"/>
        </a:defRPr>
      </a:lvl1pPr>
      <a:lvl2pPr marL="357188" indent="-3571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itchFamily="34" charset="0"/>
        <a:buChar char=" "/>
        <a:defRPr sz="16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1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副标题 2"/>
          <p:cNvSpPr>
            <a:spLocks noGrp="1"/>
          </p:cNvSpPr>
          <p:nvPr>
            <p:ph type="subTitle" idx="1"/>
          </p:nvPr>
        </p:nvSpPr>
        <p:spPr>
          <a:xfrm>
            <a:off x="1679575" y="4508500"/>
            <a:ext cx="5784850" cy="1368425"/>
          </a:xfrm>
        </p:spPr>
        <p:txBody>
          <a:bodyPr/>
          <a:lstStyle/>
          <a:p>
            <a:pPr eaLnBrk="1" hangingPunct="1"/>
            <a:endParaRPr lang="en-US" altLang="zh-CN" sz="2000" b="1" smtClean="0">
              <a:latin typeface="Calibri" pitchFamily="34" charset="0"/>
              <a:ea typeface="幼圆" pitchFamily="49" charset="-122"/>
            </a:endParaRPr>
          </a:p>
          <a:p>
            <a:pPr eaLnBrk="1" hangingPunct="1"/>
            <a:r>
              <a:rPr lang="zh-CN" altLang="en-US" sz="2000" b="1" smtClean="0">
                <a:latin typeface="Calibri" pitchFamily="34" charset="0"/>
                <a:ea typeface="幼圆" pitchFamily="49" charset="-122"/>
              </a:rPr>
              <a:t>主讲：张苑琛 </a:t>
            </a:r>
          </a:p>
          <a:p>
            <a:pPr eaLnBrk="1" hangingPunct="1"/>
            <a:endParaRPr lang="zh-CN" altLang="en-US" sz="2000" b="1" smtClean="0">
              <a:latin typeface="Calibri" pitchFamily="34" charset="0"/>
              <a:ea typeface="幼圆" pitchFamily="49" charset="-122"/>
            </a:endParaRPr>
          </a:p>
          <a:p>
            <a:pPr eaLnBrk="1" hangingPunct="1"/>
            <a:endParaRPr lang="en-US" altLang="zh-CN" sz="2000" b="1" smtClean="0">
              <a:latin typeface="Calibri" pitchFamily="34" charset="0"/>
              <a:ea typeface="幼圆" pitchFamily="49" charset="-122"/>
            </a:endParaRPr>
          </a:p>
          <a:p>
            <a:pPr eaLnBrk="1" hangingPunct="1"/>
            <a:endParaRPr lang="zh-CN" altLang="en-US" sz="2000" b="1" smtClean="0"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17410" name="WordArt 3"/>
          <p:cNvSpPr>
            <a:spLocks noChangeArrowheads="1" noChangeShapeType="1"/>
          </p:cNvSpPr>
          <p:nvPr/>
        </p:nvSpPr>
        <p:spPr bwMode="auto">
          <a:xfrm>
            <a:off x="611188" y="2781300"/>
            <a:ext cx="7921625" cy="1165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2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微软雅黑"/>
                <a:ea typeface="微软雅黑"/>
              </a:rPr>
              <a:t>危机公关与沟通技巧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1663700" y="368300"/>
            <a:ext cx="6911975" cy="336550"/>
          </a:xfrm>
        </p:spPr>
        <p:txBody>
          <a:bodyPr/>
          <a:lstStyle/>
          <a:p>
            <a:r>
              <a:rPr lang="zh-CN" altLang="en-US" sz="1800" b="1" smtClean="0">
                <a:latin typeface="Tempus Sans ITC" pitchFamily="82" charset="0"/>
                <a:ea typeface="幼圆" pitchFamily="49" charset="-122"/>
              </a:rPr>
              <a:t>真诚的原则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5257800" y="381000"/>
            <a:ext cx="3429000" cy="251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讲真话，不回避困难</a:t>
            </a:r>
          </a:p>
          <a:p>
            <a:pPr>
              <a:buFont typeface="Wingdings" pitchFamily="2" charset="2"/>
              <a:buNone/>
            </a:pPr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流真情，不掩盖情感</a:t>
            </a:r>
          </a:p>
          <a:p>
            <a:pPr>
              <a:buFont typeface="Wingdings" pitchFamily="2" charset="2"/>
              <a:buNone/>
            </a:pPr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到真况，不掩盖真相</a:t>
            </a:r>
          </a:p>
          <a:p>
            <a:pPr>
              <a:buFont typeface="Wingdings" pitchFamily="2" charset="2"/>
              <a:buNone/>
            </a:pPr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吐真谛，不含糊其辞</a:t>
            </a:r>
          </a:p>
          <a:p>
            <a:pPr>
              <a:buFont typeface="Wingdings" pitchFamily="2" charset="2"/>
              <a:buNone/>
            </a:pPr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敞真心，不敷衍听众</a:t>
            </a:r>
          </a:p>
        </p:txBody>
      </p:sp>
      <p:pic>
        <p:nvPicPr>
          <p:cNvPr id="28675" name="Picture 4" descr="122018443_21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90850"/>
            <a:ext cx="4572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1800" smtClean="0">
                <a:latin typeface="Calibri" pitchFamily="34" charset="0"/>
                <a:ea typeface="幼圆" pitchFamily="49" charset="-122"/>
              </a:rPr>
              <a:t>        </a:t>
            </a:r>
            <a:r>
              <a:rPr lang="zh-CN" altLang="en-US" sz="1600" smtClean="0">
                <a:latin typeface="仿宋" pitchFamily="49" charset="-122"/>
                <a:ea typeface="仿宋" pitchFamily="49" charset="-122"/>
              </a:rPr>
              <a:t>你们很快就要考大学，或者开始工作。这是你们人生最重要的一步。国家想到了这一点，把灾区高考时间延期了。而且我向你们讲，一定给你们一个复习功课、准备考试的时间和条件。</a:t>
            </a:r>
          </a:p>
          <a:p>
            <a:pPr>
              <a:buFont typeface="Wingdings" pitchFamily="2" charset="2"/>
              <a:buNone/>
            </a:pPr>
            <a:r>
              <a:rPr lang="zh-CN" altLang="en-US" sz="1600" smtClean="0">
                <a:latin typeface="仿宋" pitchFamily="49" charset="-122"/>
                <a:ea typeface="仿宋" pitchFamily="49" charset="-122"/>
              </a:rPr>
              <a:t>       今天是地震发生后的第</a:t>
            </a:r>
            <a:r>
              <a:rPr lang="en-US" altLang="zh-CN" sz="1600" smtClean="0">
                <a:latin typeface="仿宋" pitchFamily="49" charset="-122"/>
                <a:ea typeface="仿宋" pitchFamily="49" charset="-122"/>
              </a:rPr>
              <a:t>12</a:t>
            </a:r>
            <a:r>
              <a:rPr lang="zh-CN" altLang="en-US" sz="1600" smtClean="0">
                <a:latin typeface="仿宋" pitchFamily="49" charset="-122"/>
                <a:ea typeface="仿宋" pitchFamily="49" charset="-122"/>
              </a:rPr>
              <a:t>天。现实、灾难都给你们上了难忘的一课。这是刻骨铭心的课，是值得每一位同学，也相信每一位同学都会铭刻一生的一堂课。我知道在座的同学，有的家庭还完好，有的失去了亲人，你们有不同的遭遇，但是你们都幸运地活下来了。</a:t>
            </a:r>
          </a:p>
          <a:p>
            <a:pPr>
              <a:buFont typeface="Wingdings" pitchFamily="2" charset="2"/>
              <a:buNone/>
            </a:pPr>
            <a:r>
              <a:rPr lang="zh-CN" altLang="en-US" sz="1600" smtClean="0">
                <a:latin typeface="仿宋" pitchFamily="49" charset="-122"/>
                <a:ea typeface="仿宋" pitchFamily="49" charset="-122"/>
              </a:rPr>
              <a:t>       地震以后，我们应该充满希望，面向未来，奋发努力。“多难兴邦”，我们要记住这四个字。为了明天，充满希望地向前迈进。我相信，受过灾难的人们，会更加努力。</a:t>
            </a:r>
          </a:p>
          <a:p>
            <a:pPr>
              <a:buFont typeface="Wingdings" pitchFamily="2" charset="2"/>
              <a:buNone/>
            </a:pPr>
            <a:r>
              <a:rPr lang="zh-CN" altLang="en-US" sz="1600" smtClean="0">
                <a:latin typeface="仿宋" pitchFamily="49" charset="-122"/>
                <a:ea typeface="仿宋" pitchFamily="49" charset="-122"/>
              </a:rPr>
              <a:t>       将来，还会有一所新的北川中学。它不仅使一种信念，更是受灾地区人民，以至全国人民的一个象征。那就是说，有了孩子们，教育在继续，我们的民族就有希望。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ChangeArrowheads="1"/>
          </p:cNvSpPr>
          <p:nvPr/>
        </p:nvSpPr>
        <p:spPr bwMode="auto">
          <a:xfrm rot="10800000">
            <a:off x="3200400" y="1752600"/>
            <a:ext cx="5103813" cy="4319588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3686175" y="2492375"/>
            <a:ext cx="4211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3929063" y="3068638"/>
            <a:ext cx="364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4414838" y="3860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4981575" y="4868863"/>
            <a:ext cx="145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224463" y="1916113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100%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5305425" y="2565400"/>
            <a:ext cx="97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80%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257800" y="3124200"/>
            <a:ext cx="1457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60%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224463" y="4149725"/>
            <a:ext cx="2024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40%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5224463" y="5084763"/>
            <a:ext cx="186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宋体" charset="-122"/>
              </a:rPr>
              <a:t>20%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2632075" y="1916113"/>
            <a:ext cx="251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>
                <a:latin typeface="Tahoma" pitchFamily="34" charset="0"/>
                <a:ea typeface="黑体" pitchFamily="49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您心里想的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795588" y="2565400"/>
            <a:ext cx="2347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</a:rPr>
              <a:t>   您嘴上说的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2795588" y="321310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</a:rPr>
              <a:t>  别人听到的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2795588" y="4076700"/>
            <a:ext cx="218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</a:rPr>
              <a:t>  别人听懂的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2874963" y="5084763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ahoma" pitchFamily="34" charset="0"/>
              </a:rPr>
              <a:t> 别人行动的</a:t>
            </a:r>
          </a:p>
        </p:txBody>
      </p:sp>
      <p:sp>
        <p:nvSpPr>
          <p:cNvPr id="30736" name="Rectangle 17"/>
          <p:cNvSpPr>
            <a:spLocks noChangeArrowheads="1"/>
          </p:cNvSpPr>
          <p:nvPr/>
        </p:nvSpPr>
        <p:spPr bwMode="auto">
          <a:xfrm>
            <a:off x="4657725" y="5734050"/>
            <a:ext cx="2268538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6" name="Oval 18"/>
          <p:cNvSpPr>
            <a:spLocks noChangeArrowheads="1"/>
          </p:cNvSpPr>
          <p:nvPr/>
        </p:nvSpPr>
        <p:spPr bwMode="auto">
          <a:xfrm>
            <a:off x="5467350" y="5589588"/>
            <a:ext cx="56673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396875" y="1557338"/>
            <a:ext cx="21590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ahoma" pitchFamily="34" charset="0"/>
              </a:rPr>
              <a:t>沟通漏斗</a:t>
            </a:r>
            <a:r>
              <a:rPr lang="en-US" altLang="zh-CN" sz="3200" b="1">
                <a:latin typeface="Tahoma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31" grpId="0" animBg="1"/>
      <p:bldP spid="99332" grpId="0" animBg="1"/>
      <p:bldP spid="99333" grpId="0" animBg="1"/>
      <p:bldP spid="99334" grpId="0" animBg="1"/>
      <p:bldP spid="99335" grpId="0" bldLvl="0" autoUpdateAnimBg="0"/>
      <p:bldP spid="99336" grpId="0" bldLvl="0" autoUpdateAnimBg="0"/>
      <p:bldP spid="99337" grpId="0" bldLvl="0" autoUpdateAnimBg="0"/>
      <p:bldP spid="99338" grpId="0" bldLvl="0" autoUpdateAnimBg="0"/>
      <p:bldP spid="99339" grpId="0" bldLvl="0" autoUpdateAnimBg="0"/>
      <p:bldP spid="99340" grpId="0" bldLvl="0" autoUpdateAnimBg="0"/>
      <p:bldP spid="99341" grpId="0" bldLvl="0" autoUpdateAnimBg="0"/>
      <p:bldP spid="99342" grpId="0" bldLvl="0" autoUpdateAnimBg="0"/>
      <p:bldP spid="99343" grpId="0" bldLvl="0" autoUpdateAnimBg="0"/>
      <p:bldP spid="99344" grpId="0" bldLvl="0" autoUpdateAnimBg="0"/>
      <p:bldP spid="99346" grpId="0" animBg="1"/>
      <p:bldP spid="99347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未知" descr="Sand"/>
          <p:cNvSpPr>
            <a:spLocks/>
          </p:cNvSpPr>
          <p:nvPr/>
        </p:nvSpPr>
        <p:spPr bwMode="auto">
          <a:xfrm>
            <a:off x="3517900" y="2025650"/>
            <a:ext cx="2154238" cy="3429000"/>
          </a:xfrm>
          <a:custGeom>
            <a:avLst/>
            <a:gdLst>
              <a:gd name="T0" fmla="*/ 69 w 1357"/>
              <a:gd name="T1" fmla="*/ 24 h 2160"/>
              <a:gd name="T2" fmla="*/ 213 w 1357"/>
              <a:gd name="T3" fmla="*/ 112 h 2160"/>
              <a:gd name="T4" fmla="*/ 365 w 1357"/>
              <a:gd name="T5" fmla="*/ 168 h 2160"/>
              <a:gd name="T6" fmla="*/ 501 w 1357"/>
              <a:gd name="T7" fmla="*/ 200 h 2160"/>
              <a:gd name="T8" fmla="*/ 613 w 1357"/>
              <a:gd name="T9" fmla="*/ 248 h 2160"/>
              <a:gd name="T10" fmla="*/ 741 w 1357"/>
              <a:gd name="T11" fmla="*/ 232 h 2160"/>
              <a:gd name="T12" fmla="*/ 925 w 1357"/>
              <a:gd name="T13" fmla="*/ 176 h 2160"/>
              <a:gd name="T14" fmla="*/ 1021 w 1357"/>
              <a:gd name="T15" fmla="*/ 112 h 2160"/>
              <a:gd name="T16" fmla="*/ 1149 w 1357"/>
              <a:gd name="T17" fmla="*/ 120 h 2160"/>
              <a:gd name="T18" fmla="*/ 1261 w 1357"/>
              <a:gd name="T19" fmla="*/ 48 h 2160"/>
              <a:gd name="T20" fmla="*/ 1341 w 1357"/>
              <a:gd name="T21" fmla="*/ 32 h 2160"/>
              <a:gd name="T22" fmla="*/ 1323 w 1357"/>
              <a:gd name="T23" fmla="*/ 137 h 2160"/>
              <a:gd name="T24" fmla="*/ 1290 w 1357"/>
              <a:gd name="T25" fmla="*/ 289 h 2160"/>
              <a:gd name="T26" fmla="*/ 1253 w 1357"/>
              <a:gd name="T27" fmla="*/ 432 h 2160"/>
              <a:gd name="T28" fmla="*/ 1173 w 1357"/>
              <a:gd name="T29" fmla="*/ 602 h 2160"/>
              <a:gd name="T30" fmla="*/ 1093 w 1357"/>
              <a:gd name="T31" fmla="*/ 696 h 2160"/>
              <a:gd name="T32" fmla="*/ 947 w 1357"/>
              <a:gd name="T33" fmla="*/ 791 h 2160"/>
              <a:gd name="T34" fmla="*/ 782 w 1357"/>
              <a:gd name="T35" fmla="*/ 898 h 2160"/>
              <a:gd name="T36" fmla="*/ 726 w 1357"/>
              <a:gd name="T37" fmla="*/ 1031 h 2160"/>
              <a:gd name="T38" fmla="*/ 725 w 1357"/>
              <a:gd name="T39" fmla="*/ 1192 h 2160"/>
              <a:gd name="T40" fmla="*/ 701 w 1357"/>
              <a:gd name="T41" fmla="*/ 1448 h 2160"/>
              <a:gd name="T42" fmla="*/ 710 w 1357"/>
              <a:gd name="T43" fmla="*/ 1708 h 2160"/>
              <a:gd name="T44" fmla="*/ 764 w 1357"/>
              <a:gd name="T45" fmla="*/ 1810 h 2160"/>
              <a:gd name="T46" fmla="*/ 845 w 1357"/>
              <a:gd name="T47" fmla="*/ 1856 h 2160"/>
              <a:gd name="T48" fmla="*/ 901 w 1357"/>
              <a:gd name="T49" fmla="*/ 1936 h 2160"/>
              <a:gd name="T50" fmla="*/ 981 w 1357"/>
              <a:gd name="T51" fmla="*/ 1976 h 2160"/>
              <a:gd name="T52" fmla="*/ 1117 w 1357"/>
              <a:gd name="T53" fmla="*/ 1992 h 2160"/>
              <a:gd name="T54" fmla="*/ 1261 w 1357"/>
              <a:gd name="T55" fmla="*/ 2032 h 2160"/>
              <a:gd name="T56" fmla="*/ 1347 w 1357"/>
              <a:gd name="T57" fmla="*/ 2056 h 2160"/>
              <a:gd name="T58" fmla="*/ 1357 w 1357"/>
              <a:gd name="T59" fmla="*/ 2128 h 2160"/>
              <a:gd name="T60" fmla="*/ 1301 w 1357"/>
              <a:gd name="T61" fmla="*/ 2152 h 2160"/>
              <a:gd name="T62" fmla="*/ 661 w 1357"/>
              <a:gd name="T63" fmla="*/ 2152 h 2160"/>
              <a:gd name="T64" fmla="*/ 13 w 1357"/>
              <a:gd name="T65" fmla="*/ 2128 h 2160"/>
              <a:gd name="T66" fmla="*/ 21 w 1357"/>
              <a:gd name="T67" fmla="*/ 2096 h 2160"/>
              <a:gd name="T68" fmla="*/ 29 w 1357"/>
              <a:gd name="T69" fmla="*/ 2000 h 2160"/>
              <a:gd name="T70" fmla="*/ 141 w 1357"/>
              <a:gd name="T71" fmla="*/ 1992 h 2160"/>
              <a:gd name="T72" fmla="*/ 269 w 1357"/>
              <a:gd name="T73" fmla="*/ 1944 h 2160"/>
              <a:gd name="T74" fmla="*/ 429 w 1357"/>
              <a:gd name="T75" fmla="*/ 1896 h 2160"/>
              <a:gd name="T76" fmla="*/ 541 w 1357"/>
              <a:gd name="T77" fmla="*/ 1808 h 2160"/>
              <a:gd name="T78" fmla="*/ 637 w 1357"/>
              <a:gd name="T79" fmla="*/ 1720 h 2160"/>
              <a:gd name="T80" fmla="*/ 661 w 1357"/>
              <a:gd name="T81" fmla="*/ 1600 h 2160"/>
              <a:gd name="T82" fmla="*/ 661 w 1357"/>
              <a:gd name="T83" fmla="*/ 1448 h 2160"/>
              <a:gd name="T84" fmla="*/ 661 w 1357"/>
              <a:gd name="T85" fmla="*/ 1312 h 2160"/>
              <a:gd name="T86" fmla="*/ 635 w 1357"/>
              <a:gd name="T87" fmla="*/ 1105 h 2160"/>
              <a:gd name="T88" fmla="*/ 609 w 1357"/>
              <a:gd name="T89" fmla="*/ 944 h 2160"/>
              <a:gd name="T90" fmla="*/ 452 w 1357"/>
              <a:gd name="T91" fmla="*/ 821 h 2160"/>
              <a:gd name="T92" fmla="*/ 335 w 1357"/>
              <a:gd name="T93" fmla="*/ 751 h 2160"/>
              <a:gd name="T94" fmla="*/ 171 w 1357"/>
              <a:gd name="T95" fmla="*/ 592 h 2160"/>
              <a:gd name="T96" fmla="*/ 96 w 1357"/>
              <a:gd name="T97" fmla="*/ 418 h 2160"/>
              <a:gd name="T98" fmla="*/ 66 w 1357"/>
              <a:gd name="T99" fmla="*/ 295 h 2160"/>
              <a:gd name="T100" fmla="*/ 24 w 1357"/>
              <a:gd name="T101" fmla="*/ 121 h 2160"/>
              <a:gd name="T102" fmla="*/ 0 w 1357"/>
              <a:gd name="T103" fmla="*/ 2 h 21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57"/>
              <a:gd name="T157" fmla="*/ 0 h 2160"/>
              <a:gd name="T158" fmla="*/ 1357 w 1357"/>
              <a:gd name="T159" fmla="*/ 2160 h 21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57" h="2160">
                <a:moveTo>
                  <a:pt x="0" y="2"/>
                </a:moveTo>
                <a:lnTo>
                  <a:pt x="37" y="0"/>
                </a:lnTo>
                <a:lnTo>
                  <a:pt x="69" y="24"/>
                </a:lnTo>
                <a:lnTo>
                  <a:pt x="133" y="64"/>
                </a:lnTo>
                <a:lnTo>
                  <a:pt x="181" y="112"/>
                </a:lnTo>
                <a:lnTo>
                  <a:pt x="213" y="112"/>
                </a:lnTo>
                <a:lnTo>
                  <a:pt x="253" y="112"/>
                </a:lnTo>
                <a:lnTo>
                  <a:pt x="325" y="144"/>
                </a:lnTo>
                <a:lnTo>
                  <a:pt x="365" y="168"/>
                </a:lnTo>
                <a:lnTo>
                  <a:pt x="405" y="192"/>
                </a:lnTo>
                <a:lnTo>
                  <a:pt x="445" y="192"/>
                </a:lnTo>
                <a:lnTo>
                  <a:pt x="501" y="200"/>
                </a:lnTo>
                <a:lnTo>
                  <a:pt x="533" y="208"/>
                </a:lnTo>
                <a:lnTo>
                  <a:pt x="557" y="224"/>
                </a:lnTo>
                <a:lnTo>
                  <a:pt x="613" y="248"/>
                </a:lnTo>
                <a:lnTo>
                  <a:pt x="661" y="248"/>
                </a:lnTo>
                <a:lnTo>
                  <a:pt x="701" y="248"/>
                </a:lnTo>
                <a:lnTo>
                  <a:pt x="741" y="232"/>
                </a:lnTo>
                <a:lnTo>
                  <a:pt x="781" y="216"/>
                </a:lnTo>
                <a:lnTo>
                  <a:pt x="853" y="200"/>
                </a:lnTo>
                <a:lnTo>
                  <a:pt x="925" y="176"/>
                </a:lnTo>
                <a:lnTo>
                  <a:pt x="973" y="136"/>
                </a:lnTo>
                <a:lnTo>
                  <a:pt x="989" y="120"/>
                </a:lnTo>
                <a:lnTo>
                  <a:pt x="1021" y="112"/>
                </a:lnTo>
                <a:lnTo>
                  <a:pt x="1061" y="120"/>
                </a:lnTo>
                <a:lnTo>
                  <a:pt x="1101" y="136"/>
                </a:lnTo>
                <a:lnTo>
                  <a:pt x="1149" y="120"/>
                </a:lnTo>
                <a:lnTo>
                  <a:pt x="1197" y="104"/>
                </a:lnTo>
                <a:lnTo>
                  <a:pt x="1237" y="64"/>
                </a:lnTo>
                <a:lnTo>
                  <a:pt x="1261" y="48"/>
                </a:lnTo>
                <a:lnTo>
                  <a:pt x="1293" y="48"/>
                </a:lnTo>
                <a:lnTo>
                  <a:pt x="1325" y="32"/>
                </a:lnTo>
                <a:lnTo>
                  <a:pt x="1341" y="32"/>
                </a:lnTo>
                <a:lnTo>
                  <a:pt x="1341" y="50"/>
                </a:lnTo>
                <a:lnTo>
                  <a:pt x="1335" y="88"/>
                </a:lnTo>
                <a:lnTo>
                  <a:pt x="1323" y="137"/>
                </a:lnTo>
                <a:lnTo>
                  <a:pt x="1314" y="184"/>
                </a:lnTo>
                <a:lnTo>
                  <a:pt x="1302" y="239"/>
                </a:lnTo>
                <a:lnTo>
                  <a:pt x="1290" y="289"/>
                </a:lnTo>
                <a:lnTo>
                  <a:pt x="1280" y="329"/>
                </a:lnTo>
                <a:lnTo>
                  <a:pt x="1271" y="376"/>
                </a:lnTo>
                <a:lnTo>
                  <a:pt x="1253" y="432"/>
                </a:lnTo>
                <a:lnTo>
                  <a:pt x="1227" y="487"/>
                </a:lnTo>
                <a:lnTo>
                  <a:pt x="1202" y="547"/>
                </a:lnTo>
                <a:lnTo>
                  <a:pt x="1173" y="602"/>
                </a:lnTo>
                <a:lnTo>
                  <a:pt x="1149" y="638"/>
                </a:lnTo>
                <a:lnTo>
                  <a:pt x="1125" y="662"/>
                </a:lnTo>
                <a:lnTo>
                  <a:pt x="1093" y="696"/>
                </a:lnTo>
                <a:lnTo>
                  <a:pt x="1037" y="736"/>
                </a:lnTo>
                <a:lnTo>
                  <a:pt x="992" y="767"/>
                </a:lnTo>
                <a:lnTo>
                  <a:pt x="947" y="791"/>
                </a:lnTo>
                <a:lnTo>
                  <a:pt x="900" y="820"/>
                </a:lnTo>
                <a:lnTo>
                  <a:pt x="842" y="857"/>
                </a:lnTo>
                <a:lnTo>
                  <a:pt x="782" y="898"/>
                </a:lnTo>
                <a:lnTo>
                  <a:pt x="747" y="938"/>
                </a:lnTo>
                <a:lnTo>
                  <a:pt x="731" y="986"/>
                </a:lnTo>
                <a:lnTo>
                  <a:pt x="726" y="1031"/>
                </a:lnTo>
                <a:lnTo>
                  <a:pt x="725" y="1072"/>
                </a:lnTo>
                <a:lnTo>
                  <a:pt x="725" y="1128"/>
                </a:lnTo>
                <a:lnTo>
                  <a:pt x="725" y="1192"/>
                </a:lnTo>
                <a:lnTo>
                  <a:pt x="717" y="1272"/>
                </a:lnTo>
                <a:lnTo>
                  <a:pt x="709" y="1360"/>
                </a:lnTo>
                <a:lnTo>
                  <a:pt x="701" y="1448"/>
                </a:lnTo>
                <a:lnTo>
                  <a:pt x="701" y="1536"/>
                </a:lnTo>
                <a:lnTo>
                  <a:pt x="693" y="1625"/>
                </a:lnTo>
                <a:lnTo>
                  <a:pt x="710" y="1708"/>
                </a:lnTo>
                <a:lnTo>
                  <a:pt x="720" y="1741"/>
                </a:lnTo>
                <a:lnTo>
                  <a:pt x="738" y="1774"/>
                </a:lnTo>
                <a:lnTo>
                  <a:pt x="764" y="1810"/>
                </a:lnTo>
                <a:lnTo>
                  <a:pt x="795" y="1832"/>
                </a:lnTo>
                <a:lnTo>
                  <a:pt x="821" y="1840"/>
                </a:lnTo>
                <a:lnTo>
                  <a:pt x="845" y="1856"/>
                </a:lnTo>
                <a:lnTo>
                  <a:pt x="869" y="1872"/>
                </a:lnTo>
                <a:lnTo>
                  <a:pt x="893" y="1896"/>
                </a:lnTo>
                <a:lnTo>
                  <a:pt x="901" y="1936"/>
                </a:lnTo>
                <a:lnTo>
                  <a:pt x="909" y="1952"/>
                </a:lnTo>
                <a:lnTo>
                  <a:pt x="925" y="1968"/>
                </a:lnTo>
                <a:lnTo>
                  <a:pt x="981" y="1976"/>
                </a:lnTo>
                <a:lnTo>
                  <a:pt x="1037" y="1976"/>
                </a:lnTo>
                <a:lnTo>
                  <a:pt x="1077" y="1984"/>
                </a:lnTo>
                <a:lnTo>
                  <a:pt x="1117" y="1992"/>
                </a:lnTo>
                <a:lnTo>
                  <a:pt x="1181" y="2024"/>
                </a:lnTo>
                <a:lnTo>
                  <a:pt x="1221" y="2024"/>
                </a:lnTo>
                <a:lnTo>
                  <a:pt x="1261" y="2032"/>
                </a:lnTo>
                <a:lnTo>
                  <a:pt x="1317" y="2032"/>
                </a:lnTo>
                <a:lnTo>
                  <a:pt x="1341" y="2040"/>
                </a:lnTo>
                <a:lnTo>
                  <a:pt x="1347" y="2056"/>
                </a:lnTo>
                <a:lnTo>
                  <a:pt x="1349" y="2072"/>
                </a:lnTo>
                <a:lnTo>
                  <a:pt x="1357" y="2104"/>
                </a:lnTo>
                <a:lnTo>
                  <a:pt x="1357" y="2128"/>
                </a:lnTo>
                <a:lnTo>
                  <a:pt x="1349" y="2144"/>
                </a:lnTo>
                <a:lnTo>
                  <a:pt x="1333" y="2152"/>
                </a:lnTo>
                <a:lnTo>
                  <a:pt x="1301" y="2152"/>
                </a:lnTo>
                <a:lnTo>
                  <a:pt x="1125" y="2152"/>
                </a:lnTo>
                <a:lnTo>
                  <a:pt x="965" y="2160"/>
                </a:lnTo>
                <a:lnTo>
                  <a:pt x="661" y="2152"/>
                </a:lnTo>
                <a:lnTo>
                  <a:pt x="365" y="2136"/>
                </a:lnTo>
                <a:lnTo>
                  <a:pt x="29" y="2128"/>
                </a:lnTo>
                <a:lnTo>
                  <a:pt x="13" y="2128"/>
                </a:lnTo>
                <a:lnTo>
                  <a:pt x="5" y="2128"/>
                </a:lnTo>
                <a:lnTo>
                  <a:pt x="5" y="2112"/>
                </a:lnTo>
                <a:lnTo>
                  <a:pt x="21" y="2096"/>
                </a:lnTo>
                <a:lnTo>
                  <a:pt x="6" y="2056"/>
                </a:lnTo>
                <a:lnTo>
                  <a:pt x="5" y="2023"/>
                </a:lnTo>
                <a:lnTo>
                  <a:pt x="29" y="2000"/>
                </a:lnTo>
                <a:lnTo>
                  <a:pt x="69" y="1992"/>
                </a:lnTo>
                <a:lnTo>
                  <a:pt x="101" y="1992"/>
                </a:lnTo>
                <a:lnTo>
                  <a:pt x="141" y="1992"/>
                </a:lnTo>
                <a:lnTo>
                  <a:pt x="181" y="2000"/>
                </a:lnTo>
                <a:lnTo>
                  <a:pt x="221" y="1992"/>
                </a:lnTo>
                <a:lnTo>
                  <a:pt x="269" y="1944"/>
                </a:lnTo>
                <a:lnTo>
                  <a:pt x="326" y="1912"/>
                </a:lnTo>
                <a:lnTo>
                  <a:pt x="373" y="1896"/>
                </a:lnTo>
                <a:lnTo>
                  <a:pt x="429" y="1896"/>
                </a:lnTo>
                <a:lnTo>
                  <a:pt x="477" y="1864"/>
                </a:lnTo>
                <a:lnTo>
                  <a:pt x="517" y="1824"/>
                </a:lnTo>
                <a:lnTo>
                  <a:pt x="541" y="1808"/>
                </a:lnTo>
                <a:lnTo>
                  <a:pt x="573" y="1800"/>
                </a:lnTo>
                <a:lnTo>
                  <a:pt x="613" y="1768"/>
                </a:lnTo>
                <a:lnTo>
                  <a:pt x="637" y="1720"/>
                </a:lnTo>
                <a:lnTo>
                  <a:pt x="653" y="1672"/>
                </a:lnTo>
                <a:lnTo>
                  <a:pt x="661" y="1632"/>
                </a:lnTo>
                <a:lnTo>
                  <a:pt x="661" y="1600"/>
                </a:lnTo>
                <a:lnTo>
                  <a:pt x="661" y="1520"/>
                </a:lnTo>
                <a:lnTo>
                  <a:pt x="661" y="1480"/>
                </a:lnTo>
                <a:lnTo>
                  <a:pt x="661" y="1448"/>
                </a:lnTo>
                <a:lnTo>
                  <a:pt x="666" y="1394"/>
                </a:lnTo>
                <a:lnTo>
                  <a:pt x="665" y="1346"/>
                </a:lnTo>
                <a:lnTo>
                  <a:pt x="661" y="1312"/>
                </a:lnTo>
                <a:lnTo>
                  <a:pt x="657" y="1264"/>
                </a:lnTo>
                <a:lnTo>
                  <a:pt x="653" y="1184"/>
                </a:lnTo>
                <a:lnTo>
                  <a:pt x="635" y="1105"/>
                </a:lnTo>
                <a:lnTo>
                  <a:pt x="624" y="1051"/>
                </a:lnTo>
                <a:lnTo>
                  <a:pt x="621" y="1001"/>
                </a:lnTo>
                <a:lnTo>
                  <a:pt x="609" y="944"/>
                </a:lnTo>
                <a:lnTo>
                  <a:pt x="563" y="892"/>
                </a:lnTo>
                <a:lnTo>
                  <a:pt x="498" y="848"/>
                </a:lnTo>
                <a:lnTo>
                  <a:pt x="452" y="821"/>
                </a:lnTo>
                <a:lnTo>
                  <a:pt x="402" y="794"/>
                </a:lnTo>
                <a:lnTo>
                  <a:pt x="372" y="772"/>
                </a:lnTo>
                <a:lnTo>
                  <a:pt x="335" y="751"/>
                </a:lnTo>
                <a:lnTo>
                  <a:pt x="270" y="707"/>
                </a:lnTo>
                <a:lnTo>
                  <a:pt x="213" y="653"/>
                </a:lnTo>
                <a:lnTo>
                  <a:pt x="171" y="592"/>
                </a:lnTo>
                <a:lnTo>
                  <a:pt x="146" y="533"/>
                </a:lnTo>
                <a:lnTo>
                  <a:pt x="117" y="469"/>
                </a:lnTo>
                <a:lnTo>
                  <a:pt x="96" y="418"/>
                </a:lnTo>
                <a:lnTo>
                  <a:pt x="86" y="377"/>
                </a:lnTo>
                <a:lnTo>
                  <a:pt x="78" y="349"/>
                </a:lnTo>
                <a:lnTo>
                  <a:pt x="66" y="295"/>
                </a:lnTo>
                <a:lnTo>
                  <a:pt x="50" y="238"/>
                </a:lnTo>
                <a:lnTo>
                  <a:pt x="39" y="188"/>
                </a:lnTo>
                <a:lnTo>
                  <a:pt x="24" y="121"/>
                </a:lnTo>
                <a:lnTo>
                  <a:pt x="15" y="73"/>
                </a:lnTo>
                <a:lnTo>
                  <a:pt x="6" y="37"/>
                </a:lnTo>
                <a:lnTo>
                  <a:pt x="0" y="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46" name="未知"/>
          <p:cNvSpPr>
            <a:spLocks/>
          </p:cNvSpPr>
          <p:nvPr/>
        </p:nvSpPr>
        <p:spPr bwMode="auto">
          <a:xfrm>
            <a:off x="4668838" y="1971675"/>
            <a:ext cx="1004887" cy="3340100"/>
          </a:xfrm>
          <a:custGeom>
            <a:avLst/>
            <a:gdLst>
              <a:gd name="T0" fmla="*/ 633 w 633"/>
              <a:gd name="T1" fmla="*/ 0 h 2104"/>
              <a:gd name="T2" fmla="*/ 441 w 633"/>
              <a:gd name="T3" fmla="*/ 648 h 2104"/>
              <a:gd name="T4" fmla="*/ 9 w 633"/>
              <a:gd name="T5" fmla="*/ 1032 h 2104"/>
              <a:gd name="T6" fmla="*/ 497 w 633"/>
              <a:gd name="T7" fmla="*/ 1528 h 2104"/>
              <a:gd name="T8" fmla="*/ 625 w 633"/>
              <a:gd name="T9" fmla="*/ 2104 h 2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3"/>
              <a:gd name="T16" fmla="*/ 0 h 2104"/>
              <a:gd name="T17" fmla="*/ 633 w 633"/>
              <a:gd name="T18" fmla="*/ 2104 h 2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3" h="2104">
                <a:moveTo>
                  <a:pt x="633" y="0"/>
                </a:moveTo>
                <a:cubicBezTo>
                  <a:pt x="589" y="238"/>
                  <a:pt x="545" y="476"/>
                  <a:pt x="441" y="648"/>
                </a:cubicBezTo>
                <a:cubicBezTo>
                  <a:pt x="337" y="820"/>
                  <a:pt x="0" y="885"/>
                  <a:pt x="9" y="1032"/>
                </a:cubicBezTo>
                <a:cubicBezTo>
                  <a:pt x="18" y="1179"/>
                  <a:pt x="394" y="1349"/>
                  <a:pt x="497" y="1528"/>
                </a:cubicBezTo>
                <a:cubicBezTo>
                  <a:pt x="600" y="1707"/>
                  <a:pt x="612" y="1905"/>
                  <a:pt x="625" y="2104"/>
                </a:cubicBezTo>
              </a:path>
            </a:pathLst>
          </a:custGeom>
          <a:noFill/>
          <a:ln w="6350" cap="flat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1747" name="未知"/>
          <p:cNvSpPr>
            <a:spLocks/>
          </p:cNvSpPr>
          <p:nvPr/>
        </p:nvSpPr>
        <p:spPr bwMode="auto">
          <a:xfrm flipH="1">
            <a:off x="3508375" y="1971675"/>
            <a:ext cx="1004888" cy="3340100"/>
          </a:xfrm>
          <a:custGeom>
            <a:avLst/>
            <a:gdLst>
              <a:gd name="T0" fmla="*/ 633 w 633"/>
              <a:gd name="T1" fmla="*/ 0 h 2104"/>
              <a:gd name="T2" fmla="*/ 441 w 633"/>
              <a:gd name="T3" fmla="*/ 648 h 2104"/>
              <a:gd name="T4" fmla="*/ 9 w 633"/>
              <a:gd name="T5" fmla="*/ 1032 h 2104"/>
              <a:gd name="T6" fmla="*/ 497 w 633"/>
              <a:gd name="T7" fmla="*/ 1528 h 2104"/>
              <a:gd name="T8" fmla="*/ 625 w 633"/>
              <a:gd name="T9" fmla="*/ 2104 h 2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3"/>
              <a:gd name="T16" fmla="*/ 0 h 2104"/>
              <a:gd name="T17" fmla="*/ 633 w 633"/>
              <a:gd name="T18" fmla="*/ 2104 h 2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3" h="2104">
                <a:moveTo>
                  <a:pt x="633" y="0"/>
                </a:moveTo>
                <a:cubicBezTo>
                  <a:pt x="589" y="238"/>
                  <a:pt x="545" y="476"/>
                  <a:pt x="441" y="648"/>
                </a:cubicBezTo>
                <a:cubicBezTo>
                  <a:pt x="337" y="820"/>
                  <a:pt x="0" y="885"/>
                  <a:pt x="9" y="1032"/>
                </a:cubicBezTo>
                <a:cubicBezTo>
                  <a:pt x="18" y="1179"/>
                  <a:pt x="394" y="1349"/>
                  <a:pt x="497" y="1528"/>
                </a:cubicBezTo>
                <a:cubicBezTo>
                  <a:pt x="600" y="1707"/>
                  <a:pt x="612" y="1905"/>
                  <a:pt x="625" y="2104"/>
                </a:cubicBezTo>
              </a:path>
            </a:pathLst>
          </a:custGeom>
          <a:noFill/>
          <a:ln w="6350" cap="flat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 flipH="1">
            <a:off x="3525838" y="5302250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H="1">
            <a:off x="5659438" y="5302250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0" name="Oval 7"/>
          <p:cNvSpPr>
            <a:spLocks noChangeArrowheads="1"/>
          </p:cNvSpPr>
          <p:nvPr/>
        </p:nvSpPr>
        <p:spPr bwMode="auto">
          <a:xfrm>
            <a:off x="3519488" y="1816100"/>
            <a:ext cx="2184400" cy="139700"/>
          </a:xfrm>
          <a:prstGeom prst="ellipse">
            <a:avLst/>
          </a:prstGeom>
          <a:solidFill>
            <a:srgbClr val="777777"/>
          </a:solidFill>
          <a:ln w="12700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492500" y="5302250"/>
            <a:ext cx="2247900" cy="358775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b="1">
                <a:latin typeface="Verdana" pitchFamily="34" charset="0"/>
              </a:rPr>
              <a:t>信宿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3492500" y="1628775"/>
            <a:ext cx="2247900" cy="346075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b="1">
                <a:latin typeface="Verdana" pitchFamily="34" charset="0"/>
              </a:rPr>
              <a:t>信源</a:t>
            </a:r>
          </a:p>
        </p:txBody>
      </p:sp>
      <p:sp>
        <p:nvSpPr>
          <p:cNvPr id="31753" name="Oval 10" descr="Sand"/>
          <p:cNvSpPr>
            <a:spLocks noChangeArrowheads="1"/>
          </p:cNvSpPr>
          <p:nvPr/>
        </p:nvSpPr>
        <p:spPr bwMode="auto">
          <a:xfrm>
            <a:off x="3786188" y="2384425"/>
            <a:ext cx="168275" cy="228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1754" name="Oval 11" descr="Sand"/>
          <p:cNvSpPr>
            <a:spLocks noChangeArrowheads="1"/>
          </p:cNvSpPr>
          <p:nvPr/>
        </p:nvSpPr>
        <p:spPr bwMode="auto">
          <a:xfrm>
            <a:off x="5272088" y="2384425"/>
            <a:ext cx="168275" cy="228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1755" name="Oval 12" descr="Sand"/>
          <p:cNvSpPr>
            <a:spLocks noChangeArrowheads="1"/>
          </p:cNvSpPr>
          <p:nvPr/>
        </p:nvSpPr>
        <p:spPr bwMode="auto">
          <a:xfrm>
            <a:off x="4065588" y="2917825"/>
            <a:ext cx="168275" cy="228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1756" name="Oval 13" descr="Sand"/>
          <p:cNvSpPr>
            <a:spLocks noChangeArrowheads="1"/>
          </p:cNvSpPr>
          <p:nvPr/>
        </p:nvSpPr>
        <p:spPr bwMode="auto">
          <a:xfrm>
            <a:off x="4979988" y="2917825"/>
            <a:ext cx="168275" cy="2286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00366" name="AutoShape 14" descr="Sand"/>
          <p:cNvSpPr>
            <a:spLocks noChangeArrowheads="1"/>
          </p:cNvSpPr>
          <p:nvPr/>
        </p:nvSpPr>
        <p:spPr bwMode="auto">
          <a:xfrm rot="16200000" flipH="1">
            <a:off x="2371725" y="2765425"/>
            <a:ext cx="330200" cy="152400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00367" name="AutoShape 15" descr="Sand"/>
          <p:cNvSpPr>
            <a:spLocks noChangeArrowheads="1"/>
          </p:cNvSpPr>
          <p:nvPr/>
        </p:nvSpPr>
        <p:spPr bwMode="auto">
          <a:xfrm rot="16200000" flipH="1">
            <a:off x="2944813" y="3873500"/>
            <a:ext cx="330200" cy="152400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grpSp>
        <p:nvGrpSpPr>
          <p:cNvPr id="100368" name="Group 16"/>
          <p:cNvGrpSpPr>
            <a:grpSpLocks/>
          </p:cNvGrpSpPr>
          <p:nvPr/>
        </p:nvGrpSpPr>
        <p:grpSpPr bwMode="auto">
          <a:xfrm>
            <a:off x="638175" y="2327275"/>
            <a:ext cx="1492250" cy="1028700"/>
            <a:chOff x="0" y="0"/>
            <a:chExt cx="605" cy="488"/>
          </a:xfrm>
        </p:grpSpPr>
        <p:sp>
          <p:nvSpPr>
            <p:cNvPr id="31835" name="Oval 17"/>
            <p:cNvSpPr>
              <a:spLocks noChangeArrowheads="1"/>
            </p:cNvSpPr>
            <p:nvPr/>
          </p:nvSpPr>
          <p:spPr bwMode="auto">
            <a:xfrm>
              <a:off x="507" y="88"/>
              <a:ext cx="98" cy="312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36" name="AutoShape 18"/>
            <p:cNvSpPr>
              <a:spLocks noChangeArrowheads="1"/>
            </p:cNvSpPr>
            <p:nvPr/>
          </p:nvSpPr>
          <p:spPr bwMode="auto">
            <a:xfrm rot="-5400000">
              <a:off x="74" y="6"/>
              <a:ext cx="484" cy="480"/>
            </a:xfrm>
            <a:custGeom>
              <a:avLst/>
              <a:gdLst>
                <a:gd name="T0" fmla="*/ 440 w 21600"/>
                <a:gd name="T1" fmla="*/ 240 h 21600"/>
                <a:gd name="T2" fmla="*/ 242 w 21600"/>
                <a:gd name="T3" fmla="*/ 480 h 21600"/>
                <a:gd name="T4" fmla="*/ 44 w 21600"/>
                <a:gd name="T5" fmla="*/ 240 h 21600"/>
                <a:gd name="T6" fmla="*/ 24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49 w 21600"/>
                <a:gd name="T13" fmla="*/ 3780 h 21600"/>
                <a:gd name="T14" fmla="*/ 17851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27" y="21600"/>
                  </a:lnTo>
                  <a:lnTo>
                    <a:pt x="176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37" name="Oval 19"/>
            <p:cNvSpPr>
              <a:spLocks noChangeArrowheads="1"/>
            </p:cNvSpPr>
            <p:nvPr/>
          </p:nvSpPr>
          <p:spPr bwMode="auto">
            <a:xfrm>
              <a:off x="0" y="0"/>
              <a:ext cx="152" cy="488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38" name="Line 20"/>
            <p:cNvSpPr>
              <a:spLocks noChangeShapeType="1"/>
            </p:cNvSpPr>
            <p:nvPr/>
          </p:nvSpPr>
          <p:spPr bwMode="auto">
            <a:xfrm>
              <a:off x="81" y="0"/>
              <a:ext cx="475" cy="8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39" name="Line 21"/>
            <p:cNvSpPr>
              <a:spLocks noChangeShapeType="1"/>
            </p:cNvSpPr>
            <p:nvPr/>
          </p:nvSpPr>
          <p:spPr bwMode="auto">
            <a:xfrm flipV="1">
              <a:off x="81" y="401"/>
              <a:ext cx="475" cy="8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0" name="未知"/>
            <p:cNvSpPr>
              <a:spLocks/>
            </p:cNvSpPr>
            <p:nvPr/>
          </p:nvSpPr>
          <p:spPr bwMode="auto">
            <a:xfrm>
              <a:off x="217" y="94"/>
              <a:ext cx="28" cy="23"/>
            </a:xfrm>
            <a:custGeom>
              <a:avLst/>
              <a:gdLst>
                <a:gd name="T0" fmla="*/ 4 w 28"/>
                <a:gd name="T1" fmla="*/ 0 h 23"/>
                <a:gd name="T2" fmla="*/ 25 w 28"/>
                <a:gd name="T3" fmla="*/ 8 h 23"/>
                <a:gd name="T4" fmla="*/ 20 w 28"/>
                <a:gd name="T5" fmla="*/ 23 h 23"/>
                <a:gd name="T6" fmla="*/ 4 w 28"/>
                <a:gd name="T7" fmla="*/ 9 h 23"/>
                <a:gd name="T8" fmla="*/ 4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4" y="0"/>
                  </a:moveTo>
                  <a:cubicBezTo>
                    <a:pt x="12" y="2"/>
                    <a:pt x="18" y="4"/>
                    <a:pt x="25" y="8"/>
                  </a:cubicBezTo>
                  <a:cubicBezTo>
                    <a:pt x="26" y="16"/>
                    <a:pt x="28" y="20"/>
                    <a:pt x="20" y="23"/>
                  </a:cubicBezTo>
                  <a:cubicBezTo>
                    <a:pt x="10" y="18"/>
                    <a:pt x="9" y="18"/>
                    <a:pt x="4" y="9"/>
                  </a:cubicBezTo>
                  <a:cubicBezTo>
                    <a:pt x="2" y="1"/>
                    <a:pt x="0" y="4"/>
                    <a:pt x="4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1" name="未知"/>
            <p:cNvSpPr>
              <a:spLocks/>
            </p:cNvSpPr>
            <p:nvPr/>
          </p:nvSpPr>
          <p:spPr bwMode="auto">
            <a:xfrm>
              <a:off x="309" y="120"/>
              <a:ext cx="16" cy="35"/>
            </a:xfrm>
            <a:custGeom>
              <a:avLst/>
              <a:gdLst>
                <a:gd name="T0" fmla="*/ 6 w 16"/>
                <a:gd name="T1" fmla="*/ 0 h 35"/>
                <a:gd name="T2" fmla="*/ 1 w 16"/>
                <a:gd name="T3" fmla="*/ 21 h 35"/>
                <a:gd name="T4" fmla="*/ 7 w 16"/>
                <a:gd name="T5" fmla="*/ 35 h 35"/>
                <a:gd name="T6" fmla="*/ 9 w 16"/>
                <a:gd name="T7" fmla="*/ 15 h 35"/>
                <a:gd name="T8" fmla="*/ 6 w 1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5"/>
                <a:gd name="T17" fmla="*/ 16 w 1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5">
                  <a:moveTo>
                    <a:pt x="6" y="0"/>
                  </a:moveTo>
                  <a:cubicBezTo>
                    <a:pt x="3" y="18"/>
                    <a:pt x="6" y="12"/>
                    <a:pt x="1" y="21"/>
                  </a:cubicBezTo>
                  <a:cubicBezTo>
                    <a:pt x="0" y="28"/>
                    <a:pt x="1" y="32"/>
                    <a:pt x="7" y="35"/>
                  </a:cubicBezTo>
                  <a:cubicBezTo>
                    <a:pt x="16" y="31"/>
                    <a:pt x="13" y="22"/>
                    <a:pt x="9" y="15"/>
                  </a:cubicBezTo>
                  <a:cubicBezTo>
                    <a:pt x="7" y="4"/>
                    <a:pt x="8" y="9"/>
                    <a:pt x="6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2" name="未知"/>
            <p:cNvSpPr>
              <a:spLocks/>
            </p:cNvSpPr>
            <p:nvPr/>
          </p:nvSpPr>
          <p:spPr bwMode="auto">
            <a:xfrm>
              <a:off x="219" y="205"/>
              <a:ext cx="38" cy="32"/>
            </a:xfrm>
            <a:custGeom>
              <a:avLst/>
              <a:gdLst>
                <a:gd name="T0" fmla="*/ 3 w 38"/>
                <a:gd name="T1" fmla="*/ 13 h 32"/>
                <a:gd name="T2" fmla="*/ 22 w 38"/>
                <a:gd name="T3" fmla="*/ 1 h 32"/>
                <a:gd name="T4" fmla="*/ 36 w 38"/>
                <a:gd name="T5" fmla="*/ 2 h 32"/>
                <a:gd name="T6" fmla="*/ 36 w 38"/>
                <a:gd name="T7" fmla="*/ 13 h 32"/>
                <a:gd name="T8" fmla="*/ 16 w 38"/>
                <a:gd name="T9" fmla="*/ 32 h 32"/>
                <a:gd name="T10" fmla="*/ 0 w 38"/>
                <a:gd name="T11" fmla="*/ 17 h 32"/>
                <a:gd name="T12" fmla="*/ 3 w 38"/>
                <a:gd name="T13" fmla="*/ 1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" y="13"/>
                  </a:moveTo>
                  <a:cubicBezTo>
                    <a:pt x="11" y="10"/>
                    <a:pt x="17" y="8"/>
                    <a:pt x="22" y="1"/>
                  </a:cubicBezTo>
                  <a:cubicBezTo>
                    <a:pt x="27" y="1"/>
                    <a:pt x="32" y="0"/>
                    <a:pt x="36" y="2"/>
                  </a:cubicBezTo>
                  <a:cubicBezTo>
                    <a:pt x="38" y="3"/>
                    <a:pt x="36" y="13"/>
                    <a:pt x="36" y="13"/>
                  </a:cubicBezTo>
                  <a:cubicBezTo>
                    <a:pt x="33" y="21"/>
                    <a:pt x="20" y="23"/>
                    <a:pt x="16" y="32"/>
                  </a:cubicBezTo>
                  <a:cubicBezTo>
                    <a:pt x="7" y="31"/>
                    <a:pt x="5" y="25"/>
                    <a:pt x="0" y="17"/>
                  </a:cubicBezTo>
                  <a:cubicBezTo>
                    <a:pt x="4" y="14"/>
                    <a:pt x="5" y="15"/>
                    <a:pt x="3" y="1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3" name="未知"/>
            <p:cNvSpPr>
              <a:spLocks/>
            </p:cNvSpPr>
            <p:nvPr/>
          </p:nvSpPr>
          <p:spPr bwMode="auto">
            <a:xfrm>
              <a:off x="415" y="148"/>
              <a:ext cx="28" cy="32"/>
            </a:xfrm>
            <a:custGeom>
              <a:avLst/>
              <a:gdLst>
                <a:gd name="T0" fmla="*/ 3 w 28"/>
                <a:gd name="T1" fmla="*/ 7 h 32"/>
                <a:gd name="T2" fmla="*/ 26 w 28"/>
                <a:gd name="T3" fmla="*/ 32 h 32"/>
                <a:gd name="T4" fmla="*/ 12 w 28"/>
                <a:gd name="T5" fmla="*/ 10 h 32"/>
                <a:gd name="T6" fmla="*/ 3 w 28"/>
                <a:gd name="T7" fmla="*/ 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2"/>
                <a:gd name="T14" fmla="*/ 28 w 2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2">
                  <a:moveTo>
                    <a:pt x="3" y="7"/>
                  </a:moveTo>
                  <a:cubicBezTo>
                    <a:pt x="5" y="15"/>
                    <a:pt x="18" y="30"/>
                    <a:pt x="26" y="32"/>
                  </a:cubicBezTo>
                  <a:cubicBezTo>
                    <a:pt x="28" y="18"/>
                    <a:pt x="26" y="13"/>
                    <a:pt x="12" y="10"/>
                  </a:cubicBezTo>
                  <a:cubicBezTo>
                    <a:pt x="11" y="9"/>
                    <a:pt x="0" y="0"/>
                    <a:pt x="3" y="7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4" name="未知"/>
            <p:cNvSpPr>
              <a:spLocks/>
            </p:cNvSpPr>
            <p:nvPr/>
          </p:nvSpPr>
          <p:spPr bwMode="auto">
            <a:xfrm>
              <a:off x="519" y="253"/>
              <a:ext cx="36" cy="53"/>
            </a:xfrm>
            <a:custGeom>
              <a:avLst/>
              <a:gdLst>
                <a:gd name="T0" fmla="*/ 27 w 36"/>
                <a:gd name="T1" fmla="*/ 7 h 53"/>
                <a:gd name="T2" fmla="*/ 12 w 36"/>
                <a:gd name="T3" fmla="*/ 23 h 53"/>
                <a:gd name="T4" fmla="*/ 4 w 36"/>
                <a:gd name="T5" fmla="*/ 37 h 53"/>
                <a:gd name="T6" fmla="*/ 1 w 36"/>
                <a:gd name="T7" fmla="*/ 53 h 53"/>
                <a:gd name="T8" fmla="*/ 33 w 36"/>
                <a:gd name="T9" fmla="*/ 13 h 53"/>
                <a:gd name="T10" fmla="*/ 27 w 36"/>
                <a:gd name="T11" fmla="*/ 7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3"/>
                <a:gd name="T20" fmla="*/ 36 w 36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3">
                  <a:moveTo>
                    <a:pt x="27" y="7"/>
                  </a:moveTo>
                  <a:cubicBezTo>
                    <a:pt x="23" y="13"/>
                    <a:pt x="17" y="18"/>
                    <a:pt x="12" y="23"/>
                  </a:cubicBezTo>
                  <a:cubicBezTo>
                    <a:pt x="10" y="30"/>
                    <a:pt x="6" y="31"/>
                    <a:pt x="4" y="37"/>
                  </a:cubicBezTo>
                  <a:cubicBezTo>
                    <a:pt x="3" y="44"/>
                    <a:pt x="0" y="46"/>
                    <a:pt x="1" y="53"/>
                  </a:cubicBezTo>
                  <a:cubicBezTo>
                    <a:pt x="11" y="48"/>
                    <a:pt x="25" y="24"/>
                    <a:pt x="33" y="13"/>
                  </a:cubicBezTo>
                  <a:cubicBezTo>
                    <a:pt x="36" y="0"/>
                    <a:pt x="22" y="2"/>
                    <a:pt x="27" y="7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5" name="未知"/>
            <p:cNvSpPr>
              <a:spLocks/>
            </p:cNvSpPr>
            <p:nvPr/>
          </p:nvSpPr>
          <p:spPr bwMode="auto">
            <a:xfrm>
              <a:off x="382" y="274"/>
              <a:ext cx="49" cy="20"/>
            </a:xfrm>
            <a:custGeom>
              <a:avLst/>
              <a:gdLst>
                <a:gd name="T0" fmla="*/ 5 w 49"/>
                <a:gd name="T1" fmla="*/ 5 h 20"/>
                <a:gd name="T2" fmla="*/ 24 w 49"/>
                <a:gd name="T3" fmla="*/ 1 h 20"/>
                <a:gd name="T4" fmla="*/ 38 w 49"/>
                <a:gd name="T5" fmla="*/ 2 h 20"/>
                <a:gd name="T6" fmla="*/ 30 w 49"/>
                <a:gd name="T7" fmla="*/ 20 h 20"/>
                <a:gd name="T8" fmla="*/ 5 w 49"/>
                <a:gd name="T9" fmla="*/ 11 h 20"/>
                <a:gd name="T10" fmla="*/ 5 w 49"/>
                <a:gd name="T11" fmla="*/ 5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0"/>
                <a:gd name="T20" fmla="*/ 49 w 4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0">
                  <a:moveTo>
                    <a:pt x="5" y="5"/>
                  </a:moveTo>
                  <a:cubicBezTo>
                    <a:pt x="12" y="4"/>
                    <a:pt x="17" y="2"/>
                    <a:pt x="24" y="1"/>
                  </a:cubicBezTo>
                  <a:cubicBezTo>
                    <a:pt x="29" y="1"/>
                    <a:pt x="34" y="0"/>
                    <a:pt x="38" y="2"/>
                  </a:cubicBezTo>
                  <a:cubicBezTo>
                    <a:pt x="49" y="6"/>
                    <a:pt x="35" y="19"/>
                    <a:pt x="30" y="20"/>
                  </a:cubicBezTo>
                  <a:cubicBezTo>
                    <a:pt x="12" y="19"/>
                    <a:pt x="21" y="16"/>
                    <a:pt x="5" y="11"/>
                  </a:cubicBezTo>
                  <a:cubicBezTo>
                    <a:pt x="0" y="1"/>
                    <a:pt x="13" y="5"/>
                    <a:pt x="5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6" name="未知"/>
            <p:cNvSpPr>
              <a:spLocks/>
            </p:cNvSpPr>
            <p:nvPr/>
          </p:nvSpPr>
          <p:spPr bwMode="auto">
            <a:xfrm>
              <a:off x="284" y="330"/>
              <a:ext cx="32" cy="23"/>
            </a:xfrm>
            <a:custGeom>
              <a:avLst/>
              <a:gdLst>
                <a:gd name="T0" fmla="*/ 10 w 32"/>
                <a:gd name="T1" fmla="*/ 3 h 23"/>
                <a:gd name="T2" fmla="*/ 17 w 32"/>
                <a:gd name="T3" fmla="*/ 23 h 23"/>
                <a:gd name="T4" fmla="*/ 31 w 32"/>
                <a:gd name="T5" fmla="*/ 11 h 23"/>
                <a:gd name="T6" fmla="*/ 19 w 32"/>
                <a:gd name="T7" fmla="*/ 0 h 23"/>
                <a:gd name="T8" fmla="*/ 10 w 32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3"/>
                <a:gd name="T17" fmla="*/ 32 w 3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3">
                  <a:moveTo>
                    <a:pt x="10" y="3"/>
                  </a:moveTo>
                  <a:cubicBezTo>
                    <a:pt x="0" y="13"/>
                    <a:pt x="6" y="18"/>
                    <a:pt x="17" y="23"/>
                  </a:cubicBezTo>
                  <a:cubicBezTo>
                    <a:pt x="32" y="20"/>
                    <a:pt x="26" y="21"/>
                    <a:pt x="31" y="11"/>
                  </a:cubicBezTo>
                  <a:cubicBezTo>
                    <a:pt x="28" y="4"/>
                    <a:pt x="26" y="3"/>
                    <a:pt x="19" y="0"/>
                  </a:cubicBezTo>
                  <a:cubicBezTo>
                    <a:pt x="11" y="3"/>
                    <a:pt x="14" y="3"/>
                    <a:pt x="10" y="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7" name="未知"/>
            <p:cNvSpPr>
              <a:spLocks/>
            </p:cNvSpPr>
            <p:nvPr/>
          </p:nvSpPr>
          <p:spPr bwMode="auto">
            <a:xfrm>
              <a:off x="188" y="373"/>
              <a:ext cx="46" cy="40"/>
            </a:xfrm>
            <a:custGeom>
              <a:avLst/>
              <a:gdLst>
                <a:gd name="T0" fmla="*/ 4 w 46"/>
                <a:gd name="T1" fmla="*/ 20 h 40"/>
                <a:gd name="T2" fmla="*/ 35 w 46"/>
                <a:gd name="T3" fmla="*/ 1 h 40"/>
                <a:gd name="T4" fmla="*/ 43 w 46"/>
                <a:gd name="T5" fmla="*/ 2 h 40"/>
                <a:gd name="T6" fmla="*/ 35 w 46"/>
                <a:gd name="T7" fmla="*/ 14 h 40"/>
                <a:gd name="T8" fmla="*/ 14 w 46"/>
                <a:gd name="T9" fmla="*/ 35 h 40"/>
                <a:gd name="T10" fmla="*/ 2 w 46"/>
                <a:gd name="T11" fmla="*/ 40 h 40"/>
                <a:gd name="T12" fmla="*/ 4 w 46"/>
                <a:gd name="T13" fmla="*/ 2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0"/>
                <a:gd name="T23" fmla="*/ 46 w 4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0">
                  <a:moveTo>
                    <a:pt x="4" y="20"/>
                  </a:moveTo>
                  <a:cubicBezTo>
                    <a:pt x="15" y="11"/>
                    <a:pt x="19" y="3"/>
                    <a:pt x="35" y="1"/>
                  </a:cubicBezTo>
                  <a:cubicBezTo>
                    <a:pt x="38" y="1"/>
                    <a:pt x="41" y="0"/>
                    <a:pt x="43" y="2"/>
                  </a:cubicBezTo>
                  <a:cubicBezTo>
                    <a:pt x="46" y="5"/>
                    <a:pt x="35" y="14"/>
                    <a:pt x="35" y="14"/>
                  </a:cubicBezTo>
                  <a:cubicBezTo>
                    <a:pt x="30" y="20"/>
                    <a:pt x="21" y="31"/>
                    <a:pt x="14" y="35"/>
                  </a:cubicBezTo>
                  <a:cubicBezTo>
                    <a:pt x="10" y="37"/>
                    <a:pt x="2" y="40"/>
                    <a:pt x="2" y="40"/>
                  </a:cubicBezTo>
                  <a:cubicBezTo>
                    <a:pt x="0" y="31"/>
                    <a:pt x="7" y="22"/>
                    <a:pt x="4" y="2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8" name="未知"/>
            <p:cNvSpPr>
              <a:spLocks/>
            </p:cNvSpPr>
            <p:nvPr/>
          </p:nvSpPr>
          <p:spPr bwMode="auto">
            <a:xfrm>
              <a:off x="410" y="347"/>
              <a:ext cx="29" cy="19"/>
            </a:xfrm>
            <a:custGeom>
              <a:avLst/>
              <a:gdLst>
                <a:gd name="T0" fmla="*/ 14 w 29"/>
                <a:gd name="T1" fmla="*/ 1 h 19"/>
                <a:gd name="T2" fmla="*/ 8 w 29"/>
                <a:gd name="T3" fmla="*/ 15 h 19"/>
                <a:gd name="T4" fmla="*/ 28 w 29"/>
                <a:gd name="T5" fmla="*/ 19 h 19"/>
                <a:gd name="T6" fmla="*/ 20 w 29"/>
                <a:gd name="T7" fmla="*/ 6 h 19"/>
                <a:gd name="T8" fmla="*/ 14 w 29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14" y="1"/>
                  </a:moveTo>
                  <a:cubicBezTo>
                    <a:pt x="9" y="3"/>
                    <a:pt x="0" y="9"/>
                    <a:pt x="8" y="15"/>
                  </a:cubicBezTo>
                  <a:cubicBezTo>
                    <a:pt x="12" y="18"/>
                    <a:pt x="23" y="18"/>
                    <a:pt x="28" y="19"/>
                  </a:cubicBezTo>
                  <a:cubicBezTo>
                    <a:pt x="29" y="11"/>
                    <a:pt x="27" y="10"/>
                    <a:pt x="20" y="6"/>
                  </a:cubicBezTo>
                  <a:cubicBezTo>
                    <a:pt x="16" y="0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49" name="未知"/>
            <p:cNvSpPr>
              <a:spLocks/>
            </p:cNvSpPr>
            <p:nvPr/>
          </p:nvSpPr>
          <p:spPr bwMode="auto">
            <a:xfrm>
              <a:off x="516" y="127"/>
              <a:ext cx="12" cy="22"/>
            </a:xfrm>
            <a:custGeom>
              <a:avLst/>
              <a:gdLst>
                <a:gd name="T0" fmla="*/ 4 w 12"/>
                <a:gd name="T1" fmla="*/ 2 h 22"/>
                <a:gd name="T2" fmla="*/ 1 w 12"/>
                <a:gd name="T3" fmla="*/ 22 h 22"/>
                <a:gd name="T4" fmla="*/ 12 w 12"/>
                <a:gd name="T5" fmla="*/ 2 h 22"/>
                <a:gd name="T6" fmla="*/ 4 w 12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2"/>
                <a:gd name="T14" fmla="*/ 12 w 1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2">
                  <a:moveTo>
                    <a:pt x="4" y="2"/>
                  </a:moveTo>
                  <a:cubicBezTo>
                    <a:pt x="3" y="9"/>
                    <a:pt x="0" y="14"/>
                    <a:pt x="1" y="22"/>
                  </a:cubicBezTo>
                  <a:cubicBezTo>
                    <a:pt x="11" y="19"/>
                    <a:pt x="7" y="11"/>
                    <a:pt x="12" y="2"/>
                  </a:cubicBezTo>
                  <a:cubicBezTo>
                    <a:pt x="6" y="1"/>
                    <a:pt x="9" y="0"/>
                    <a:pt x="4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50" name="未知"/>
            <p:cNvSpPr>
              <a:spLocks/>
            </p:cNvSpPr>
            <p:nvPr/>
          </p:nvSpPr>
          <p:spPr bwMode="auto">
            <a:xfrm>
              <a:off x="43" y="89"/>
              <a:ext cx="20" cy="24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2 h 24"/>
                <a:gd name="T4" fmla="*/ 11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8" y="0"/>
                  </a:moveTo>
                  <a:cubicBezTo>
                    <a:pt x="17" y="1"/>
                    <a:pt x="17" y="4"/>
                    <a:pt x="20" y="12"/>
                  </a:cubicBezTo>
                  <a:cubicBezTo>
                    <a:pt x="18" y="18"/>
                    <a:pt x="17" y="21"/>
                    <a:pt x="11" y="24"/>
                  </a:cubicBezTo>
                  <a:cubicBezTo>
                    <a:pt x="5" y="19"/>
                    <a:pt x="3" y="17"/>
                    <a:pt x="0" y="10"/>
                  </a:cubicBezTo>
                  <a:cubicBezTo>
                    <a:pt x="3" y="1"/>
                    <a:pt x="0" y="4"/>
                    <a:pt x="8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51" name="未知"/>
            <p:cNvSpPr>
              <a:spLocks/>
            </p:cNvSpPr>
            <p:nvPr/>
          </p:nvSpPr>
          <p:spPr bwMode="auto">
            <a:xfrm>
              <a:off x="91" y="158"/>
              <a:ext cx="40" cy="34"/>
            </a:xfrm>
            <a:custGeom>
              <a:avLst/>
              <a:gdLst>
                <a:gd name="T0" fmla="*/ 33 w 40"/>
                <a:gd name="T1" fmla="*/ 0 h 34"/>
                <a:gd name="T2" fmla="*/ 17 w 40"/>
                <a:gd name="T3" fmla="*/ 6 h 34"/>
                <a:gd name="T4" fmla="*/ 14 w 40"/>
                <a:gd name="T5" fmla="*/ 15 h 34"/>
                <a:gd name="T6" fmla="*/ 0 w 40"/>
                <a:gd name="T7" fmla="*/ 24 h 34"/>
                <a:gd name="T8" fmla="*/ 27 w 40"/>
                <a:gd name="T9" fmla="*/ 21 h 34"/>
                <a:gd name="T10" fmla="*/ 36 w 40"/>
                <a:gd name="T11" fmla="*/ 12 h 34"/>
                <a:gd name="T12" fmla="*/ 33 w 4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4"/>
                <a:gd name="T23" fmla="*/ 40 w 4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4">
                  <a:moveTo>
                    <a:pt x="33" y="0"/>
                  </a:moveTo>
                  <a:cubicBezTo>
                    <a:pt x="26" y="1"/>
                    <a:pt x="22" y="2"/>
                    <a:pt x="17" y="6"/>
                  </a:cubicBezTo>
                  <a:cubicBezTo>
                    <a:pt x="16" y="9"/>
                    <a:pt x="16" y="13"/>
                    <a:pt x="14" y="15"/>
                  </a:cubicBezTo>
                  <a:cubicBezTo>
                    <a:pt x="10" y="19"/>
                    <a:pt x="0" y="24"/>
                    <a:pt x="0" y="24"/>
                  </a:cubicBezTo>
                  <a:cubicBezTo>
                    <a:pt x="9" y="34"/>
                    <a:pt x="18" y="28"/>
                    <a:pt x="27" y="21"/>
                  </a:cubicBezTo>
                  <a:cubicBezTo>
                    <a:pt x="30" y="18"/>
                    <a:pt x="36" y="12"/>
                    <a:pt x="36" y="12"/>
                  </a:cubicBezTo>
                  <a:cubicBezTo>
                    <a:pt x="40" y="2"/>
                    <a:pt x="21" y="0"/>
                    <a:pt x="33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52" name="未知"/>
            <p:cNvSpPr>
              <a:spLocks/>
            </p:cNvSpPr>
            <p:nvPr/>
          </p:nvSpPr>
          <p:spPr bwMode="auto">
            <a:xfrm>
              <a:off x="38" y="235"/>
              <a:ext cx="41" cy="30"/>
            </a:xfrm>
            <a:custGeom>
              <a:avLst/>
              <a:gdLst>
                <a:gd name="T0" fmla="*/ 14 w 41"/>
                <a:gd name="T1" fmla="*/ 5 h 30"/>
                <a:gd name="T2" fmla="*/ 13 w 41"/>
                <a:gd name="T3" fmla="*/ 19 h 30"/>
                <a:gd name="T4" fmla="*/ 25 w 41"/>
                <a:gd name="T5" fmla="*/ 29 h 30"/>
                <a:gd name="T6" fmla="*/ 35 w 41"/>
                <a:gd name="T7" fmla="*/ 28 h 30"/>
                <a:gd name="T8" fmla="*/ 22 w 41"/>
                <a:gd name="T9" fmla="*/ 10 h 30"/>
                <a:gd name="T10" fmla="*/ 13 w 41"/>
                <a:gd name="T11" fmla="*/ 7 h 30"/>
                <a:gd name="T12" fmla="*/ 14 w 41"/>
                <a:gd name="T13" fmla="*/ 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0"/>
                <a:gd name="T23" fmla="*/ 41 w 4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0">
                  <a:moveTo>
                    <a:pt x="14" y="5"/>
                  </a:moveTo>
                  <a:cubicBezTo>
                    <a:pt x="5" y="10"/>
                    <a:pt x="0" y="15"/>
                    <a:pt x="13" y="19"/>
                  </a:cubicBezTo>
                  <a:cubicBezTo>
                    <a:pt x="21" y="29"/>
                    <a:pt x="16" y="27"/>
                    <a:pt x="25" y="29"/>
                  </a:cubicBezTo>
                  <a:cubicBezTo>
                    <a:pt x="28" y="29"/>
                    <a:pt x="32" y="30"/>
                    <a:pt x="35" y="28"/>
                  </a:cubicBezTo>
                  <a:cubicBezTo>
                    <a:pt x="41" y="23"/>
                    <a:pt x="22" y="10"/>
                    <a:pt x="22" y="10"/>
                  </a:cubicBezTo>
                  <a:cubicBezTo>
                    <a:pt x="19" y="2"/>
                    <a:pt x="18" y="0"/>
                    <a:pt x="13" y="7"/>
                  </a:cubicBezTo>
                  <a:cubicBezTo>
                    <a:pt x="13" y="8"/>
                    <a:pt x="14" y="6"/>
                    <a:pt x="14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53" name="未知"/>
            <p:cNvSpPr>
              <a:spLocks/>
            </p:cNvSpPr>
            <p:nvPr/>
          </p:nvSpPr>
          <p:spPr bwMode="auto">
            <a:xfrm>
              <a:off x="90" y="328"/>
              <a:ext cx="22" cy="20"/>
            </a:xfrm>
            <a:custGeom>
              <a:avLst/>
              <a:gdLst>
                <a:gd name="T0" fmla="*/ 10 w 22"/>
                <a:gd name="T1" fmla="*/ 5 h 20"/>
                <a:gd name="T2" fmla="*/ 19 w 22"/>
                <a:gd name="T3" fmla="*/ 19 h 20"/>
                <a:gd name="T4" fmla="*/ 0 w 22"/>
                <a:gd name="T5" fmla="*/ 10 h 20"/>
                <a:gd name="T6" fmla="*/ 10 w 22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0"/>
                <a:gd name="T14" fmla="*/ 22 w 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0">
                  <a:moveTo>
                    <a:pt x="10" y="5"/>
                  </a:moveTo>
                  <a:cubicBezTo>
                    <a:pt x="21" y="8"/>
                    <a:pt x="22" y="8"/>
                    <a:pt x="19" y="19"/>
                  </a:cubicBezTo>
                  <a:cubicBezTo>
                    <a:pt x="10" y="17"/>
                    <a:pt x="2" y="20"/>
                    <a:pt x="0" y="10"/>
                  </a:cubicBezTo>
                  <a:cubicBezTo>
                    <a:pt x="2" y="7"/>
                    <a:pt x="5" y="0"/>
                    <a:pt x="10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54" name="未知"/>
            <p:cNvSpPr>
              <a:spLocks/>
            </p:cNvSpPr>
            <p:nvPr/>
          </p:nvSpPr>
          <p:spPr bwMode="auto">
            <a:xfrm>
              <a:off x="42" y="347"/>
              <a:ext cx="23" cy="43"/>
            </a:xfrm>
            <a:custGeom>
              <a:avLst/>
              <a:gdLst>
                <a:gd name="T0" fmla="*/ 9 w 23"/>
                <a:gd name="T1" fmla="*/ 0 h 43"/>
                <a:gd name="T2" fmla="*/ 3 w 23"/>
                <a:gd name="T3" fmla="*/ 22 h 43"/>
                <a:gd name="T4" fmla="*/ 7 w 23"/>
                <a:gd name="T5" fmla="*/ 43 h 43"/>
                <a:gd name="T6" fmla="*/ 21 w 23"/>
                <a:gd name="T7" fmla="*/ 12 h 43"/>
                <a:gd name="T8" fmla="*/ 9 w 2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3"/>
                <a:gd name="T17" fmla="*/ 23 w 2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3">
                  <a:moveTo>
                    <a:pt x="9" y="0"/>
                  </a:moveTo>
                  <a:cubicBezTo>
                    <a:pt x="11" y="10"/>
                    <a:pt x="12" y="16"/>
                    <a:pt x="3" y="22"/>
                  </a:cubicBezTo>
                  <a:cubicBezTo>
                    <a:pt x="0" y="30"/>
                    <a:pt x="0" y="38"/>
                    <a:pt x="7" y="43"/>
                  </a:cubicBezTo>
                  <a:cubicBezTo>
                    <a:pt x="23" y="40"/>
                    <a:pt x="9" y="22"/>
                    <a:pt x="21" y="12"/>
                  </a:cubicBezTo>
                  <a:cubicBezTo>
                    <a:pt x="23" y="4"/>
                    <a:pt x="16" y="4"/>
                    <a:pt x="9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100389" name="Group 37"/>
          <p:cNvGrpSpPr>
            <a:grpSpLocks/>
          </p:cNvGrpSpPr>
          <p:nvPr/>
        </p:nvGrpSpPr>
        <p:grpSpPr bwMode="auto">
          <a:xfrm>
            <a:off x="1285875" y="3435350"/>
            <a:ext cx="1492250" cy="1028700"/>
            <a:chOff x="0" y="0"/>
            <a:chExt cx="605" cy="488"/>
          </a:xfrm>
        </p:grpSpPr>
        <p:sp>
          <p:nvSpPr>
            <p:cNvPr id="31815" name="Oval 38"/>
            <p:cNvSpPr>
              <a:spLocks noChangeArrowheads="1"/>
            </p:cNvSpPr>
            <p:nvPr/>
          </p:nvSpPr>
          <p:spPr bwMode="auto">
            <a:xfrm>
              <a:off x="507" y="88"/>
              <a:ext cx="98" cy="312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16" name="AutoShape 39"/>
            <p:cNvSpPr>
              <a:spLocks noChangeArrowheads="1"/>
            </p:cNvSpPr>
            <p:nvPr/>
          </p:nvSpPr>
          <p:spPr bwMode="auto">
            <a:xfrm rot="-5400000">
              <a:off x="74" y="6"/>
              <a:ext cx="484" cy="480"/>
            </a:xfrm>
            <a:custGeom>
              <a:avLst/>
              <a:gdLst>
                <a:gd name="T0" fmla="*/ 440 w 21600"/>
                <a:gd name="T1" fmla="*/ 240 h 21600"/>
                <a:gd name="T2" fmla="*/ 242 w 21600"/>
                <a:gd name="T3" fmla="*/ 480 h 21600"/>
                <a:gd name="T4" fmla="*/ 44 w 21600"/>
                <a:gd name="T5" fmla="*/ 240 h 21600"/>
                <a:gd name="T6" fmla="*/ 24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49 w 21600"/>
                <a:gd name="T13" fmla="*/ 3780 h 21600"/>
                <a:gd name="T14" fmla="*/ 17851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27" y="21600"/>
                  </a:lnTo>
                  <a:lnTo>
                    <a:pt x="176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17" name="Oval 40"/>
            <p:cNvSpPr>
              <a:spLocks noChangeArrowheads="1"/>
            </p:cNvSpPr>
            <p:nvPr/>
          </p:nvSpPr>
          <p:spPr bwMode="auto">
            <a:xfrm>
              <a:off x="0" y="0"/>
              <a:ext cx="152" cy="488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18" name="Line 41"/>
            <p:cNvSpPr>
              <a:spLocks noChangeShapeType="1"/>
            </p:cNvSpPr>
            <p:nvPr/>
          </p:nvSpPr>
          <p:spPr bwMode="auto">
            <a:xfrm>
              <a:off x="81" y="0"/>
              <a:ext cx="475" cy="8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19" name="Line 42"/>
            <p:cNvSpPr>
              <a:spLocks noChangeShapeType="1"/>
            </p:cNvSpPr>
            <p:nvPr/>
          </p:nvSpPr>
          <p:spPr bwMode="auto">
            <a:xfrm flipV="1">
              <a:off x="81" y="401"/>
              <a:ext cx="475" cy="8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0" name="未知"/>
            <p:cNvSpPr>
              <a:spLocks/>
            </p:cNvSpPr>
            <p:nvPr/>
          </p:nvSpPr>
          <p:spPr bwMode="auto">
            <a:xfrm>
              <a:off x="217" y="94"/>
              <a:ext cx="28" cy="23"/>
            </a:xfrm>
            <a:custGeom>
              <a:avLst/>
              <a:gdLst>
                <a:gd name="T0" fmla="*/ 4 w 28"/>
                <a:gd name="T1" fmla="*/ 0 h 23"/>
                <a:gd name="T2" fmla="*/ 25 w 28"/>
                <a:gd name="T3" fmla="*/ 8 h 23"/>
                <a:gd name="T4" fmla="*/ 20 w 28"/>
                <a:gd name="T5" fmla="*/ 23 h 23"/>
                <a:gd name="T6" fmla="*/ 4 w 28"/>
                <a:gd name="T7" fmla="*/ 9 h 23"/>
                <a:gd name="T8" fmla="*/ 4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4" y="0"/>
                  </a:moveTo>
                  <a:cubicBezTo>
                    <a:pt x="12" y="2"/>
                    <a:pt x="18" y="4"/>
                    <a:pt x="25" y="8"/>
                  </a:cubicBezTo>
                  <a:cubicBezTo>
                    <a:pt x="26" y="16"/>
                    <a:pt x="28" y="20"/>
                    <a:pt x="20" y="23"/>
                  </a:cubicBezTo>
                  <a:cubicBezTo>
                    <a:pt x="10" y="18"/>
                    <a:pt x="9" y="18"/>
                    <a:pt x="4" y="9"/>
                  </a:cubicBezTo>
                  <a:cubicBezTo>
                    <a:pt x="2" y="1"/>
                    <a:pt x="0" y="4"/>
                    <a:pt x="4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1" name="未知"/>
            <p:cNvSpPr>
              <a:spLocks/>
            </p:cNvSpPr>
            <p:nvPr/>
          </p:nvSpPr>
          <p:spPr bwMode="auto">
            <a:xfrm>
              <a:off x="309" y="120"/>
              <a:ext cx="16" cy="35"/>
            </a:xfrm>
            <a:custGeom>
              <a:avLst/>
              <a:gdLst>
                <a:gd name="T0" fmla="*/ 6 w 16"/>
                <a:gd name="T1" fmla="*/ 0 h 35"/>
                <a:gd name="T2" fmla="*/ 1 w 16"/>
                <a:gd name="T3" fmla="*/ 21 h 35"/>
                <a:gd name="T4" fmla="*/ 7 w 16"/>
                <a:gd name="T5" fmla="*/ 35 h 35"/>
                <a:gd name="T6" fmla="*/ 9 w 16"/>
                <a:gd name="T7" fmla="*/ 15 h 35"/>
                <a:gd name="T8" fmla="*/ 6 w 1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5"/>
                <a:gd name="T17" fmla="*/ 16 w 1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5">
                  <a:moveTo>
                    <a:pt x="6" y="0"/>
                  </a:moveTo>
                  <a:cubicBezTo>
                    <a:pt x="3" y="18"/>
                    <a:pt x="6" y="12"/>
                    <a:pt x="1" y="21"/>
                  </a:cubicBezTo>
                  <a:cubicBezTo>
                    <a:pt x="0" y="28"/>
                    <a:pt x="1" y="32"/>
                    <a:pt x="7" y="35"/>
                  </a:cubicBezTo>
                  <a:cubicBezTo>
                    <a:pt x="16" y="31"/>
                    <a:pt x="13" y="22"/>
                    <a:pt x="9" y="15"/>
                  </a:cubicBezTo>
                  <a:cubicBezTo>
                    <a:pt x="7" y="4"/>
                    <a:pt x="8" y="9"/>
                    <a:pt x="6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2" name="未知"/>
            <p:cNvSpPr>
              <a:spLocks/>
            </p:cNvSpPr>
            <p:nvPr/>
          </p:nvSpPr>
          <p:spPr bwMode="auto">
            <a:xfrm>
              <a:off x="219" y="205"/>
              <a:ext cx="38" cy="32"/>
            </a:xfrm>
            <a:custGeom>
              <a:avLst/>
              <a:gdLst>
                <a:gd name="T0" fmla="*/ 3 w 38"/>
                <a:gd name="T1" fmla="*/ 13 h 32"/>
                <a:gd name="T2" fmla="*/ 22 w 38"/>
                <a:gd name="T3" fmla="*/ 1 h 32"/>
                <a:gd name="T4" fmla="*/ 36 w 38"/>
                <a:gd name="T5" fmla="*/ 2 h 32"/>
                <a:gd name="T6" fmla="*/ 36 w 38"/>
                <a:gd name="T7" fmla="*/ 13 h 32"/>
                <a:gd name="T8" fmla="*/ 16 w 38"/>
                <a:gd name="T9" fmla="*/ 32 h 32"/>
                <a:gd name="T10" fmla="*/ 0 w 38"/>
                <a:gd name="T11" fmla="*/ 17 h 32"/>
                <a:gd name="T12" fmla="*/ 3 w 38"/>
                <a:gd name="T13" fmla="*/ 1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" y="13"/>
                  </a:moveTo>
                  <a:cubicBezTo>
                    <a:pt x="11" y="10"/>
                    <a:pt x="17" y="8"/>
                    <a:pt x="22" y="1"/>
                  </a:cubicBezTo>
                  <a:cubicBezTo>
                    <a:pt x="27" y="1"/>
                    <a:pt x="32" y="0"/>
                    <a:pt x="36" y="2"/>
                  </a:cubicBezTo>
                  <a:cubicBezTo>
                    <a:pt x="38" y="3"/>
                    <a:pt x="36" y="13"/>
                    <a:pt x="36" y="13"/>
                  </a:cubicBezTo>
                  <a:cubicBezTo>
                    <a:pt x="33" y="21"/>
                    <a:pt x="20" y="23"/>
                    <a:pt x="16" y="32"/>
                  </a:cubicBezTo>
                  <a:cubicBezTo>
                    <a:pt x="7" y="31"/>
                    <a:pt x="5" y="25"/>
                    <a:pt x="0" y="17"/>
                  </a:cubicBezTo>
                  <a:cubicBezTo>
                    <a:pt x="4" y="14"/>
                    <a:pt x="5" y="15"/>
                    <a:pt x="3" y="1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3" name="未知"/>
            <p:cNvSpPr>
              <a:spLocks/>
            </p:cNvSpPr>
            <p:nvPr/>
          </p:nvSpPr>
          <p:spPr bwMode="auto">
            <a:xfrm>
              <a:off x="415" y="148"/>
              <a:ext cx="28" cy="32"/>
            </a:xfrm>
            <a:custGeom>
              <a:avLst/>
              <a:gdLst>
                <a:gd name="T0" fmla="*/ 3 w 28"/>
                <a:gd name="T1" fmla="*/ 7 h 32"/>
                <a:gd name="T2" fmla="*/ 26 w 28"/>
                <a:gd name="T3" fmla="*/ 32 h 32"/>
                <a:gd name="T4" fmla="*/ 12 w 28"/>
                <a:gd name="T5" fmla="*/ 10 h 32"/>
                <a:gd name="T6" fmla="*/ 3 w 28"/>
                <a:gd name="T7" fmla="*/ 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2"/>
                <a:gd name="T14" fmla="*/ 28 w 2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2">
                  <a:moveTo>
                    <a:pt x="3" y="7"/>
                  </a:moveTo>
                  <a:cubicBezTo>
                    <a:pt x="5" y="15"/>
                    <a:pt x="18" y="30"/>
                    <a:pt x="26" y="32"/>
                  </a:cubicBezTo>
                  <a:cubicBezTo>
                    <a:pt x="28" y="18"/>
                    <a:pt x="26" y="13"/>
                    <a:pt x="12" y="10"/>
                  </a:cubicBezTo>
                  <a:cubicBezTo>
                    <a:pt x="11" y="9"/>
                    <a:pt x="0" y="0"/>
                    <a:pt x="3" y="7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4" name="未知"/>
            <p:cNvSpPr>
              <a:spLocks/>
            </p:cNvSpPr>
            <p:nvPr/>
          </p:nvSpPr>
          <p:spPr bwMode="auto">
            <a:xfrm>
              <a:off x="519" y="253"/>
              <a:ext cx="36" cy="53"/>
            </a:xfrm>
            <a:custGeom>
              <a:avLst/>
              <a:gdLst>
                <a:gd name="T0" fmla="*/ 27 w 36"/>
                <a:gd name="T1" fmla="*/ 7 h 53"/>
                <a:gd name="T2" fmla="*/ 12 w 36"/>
                <a:gd name="T3" fmla="*/ 23 h 53"/>
                <a:gd name="T4" fmla="*/ 4 w 36"/>
                <a:gd name="T5" fmla="*/ 37 h 53"/>
                <a:gd name="T6" fmla="*/ 1 w 36"/>
                <a:gd name="T7" fmla="*/ 53 h 53"/>
                <a:gd name="T8" fmla="*/ 33 w 36"/>
                <a:gd name="T9" fmla="*/ 13 h 53"/>
                <a:gd name="T10" fmla="*/ 27 w 36"/>
                <a:gd name="T11" fmla="*/ 7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3"/>
                <a:gd name="T20" fmla="*/ 36 w 36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3">
                  <a:moveTo>
                    <a:pt x="27" y="7"/>
                  </a:moveTo>
                  <a:cubicBezTo>
                    <a:pt x="23" y="13"/>
                    <a:pt x="17" y="18"/>
                    <a:pt x="12" y="23"/>
                  </a:cubicBezTo>
                  <a:cubicBezTo>
                    <a:pt x="10" y="30"/>
                    <a:pt x="6" y="31"/>
                    <a:pt x="4" y="37"/>
                  </a:cubicBezTo>
                  <a:cubicBezTo>
                    <a:pt x="3" y="44"/>
                    <a:pt x="0" y="46"/>
                    <a:pt x="1" y="53"/>
                  </a:cubicBezTo>
                  <a:cubicBezTo>
                    <a:pt x="11" y="48"/>
                    <a:pt x="25" y="24"/>
                    <a:pt x="33" y="13"/>
                  </a:cubicBezTo>
                  <a:cubicBezTo>
                    <a:pt x="36" y="0"/>
                    <a:pt x="22" y="2"/>
                    <a:pt x="27" y="7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5" name="未知"/>
            <p:cNvSpPr>
              <a:spLocks/>
            </p:cNvSpPr>
            <p:nvPr/>
          </p:nvSpPr>
          <p:spPr bwMode="auto">
            <a:xfrm>
              <a:off x="382" y="274"/>
              <a:ext cx="49" cy="20"/>
            </a:xfrm>
            <a:custGeom>
              <a:avLst/>
              <a:gdLst>
                <a:gd name="T0" fmla="*/ 5 w 49"/>
                <a:gd name="T1" fmla="*/ 5 h 20"/>
                <a:gd name="T2" fmla="*/ 24 w 49"/>
                <a:gd name="T3" fmla="*/ 1 h 20"/>
                <a:gd name="T4" fmla="*/ 38 w 49"/>
                <a:gd name="T5" fmla="*/ 2 h 20"/>
                <a:gd name="T6" fmla="*/ 30 w 49"/>
                <a:gd name="T7" fmla="*/ 20 h 20"/>
                <a:gd name="T8" fmla="*/ 5 w 49"/>
                <a:gd name="T9" fmla="*/ 11 h 20"/>
                <a:gd name="T10" fmla="*/ 5 w 49"/>
                <a:gd name="T11" fmla="*/ 5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0"/>
                <a:gd name="T20" fmla="*/ 49 w 4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0">
                  <a:moveTo>
                    <a:pt x="5" y="5"/>
                  </a:moveTo>
                  <a:cubicBezTo>
                    <a:pt x="12" y="4"/>
                    <a:pt x="17" y="2"/>
                    <a:pt x="24" y="1"/>
                  </a:cubicBezTo>
                  <a:cubicBezTo>
                    <a:pt x="29" y="1"/>
                    <a:pt x="34" y="0"/>
                    <a:pt x="38" y="2"/>
                  </a:cubicBezTo>
                  <a:cubicBezTo>
                    <a:pt x="49" y="6"/>
                    <a:pt x="35" y="19"/>
                    <a:pt x="30" y="20"/>
                  </a:cubicBezTo>
                  <a:cubicBezTo>
                    <a:pt x="12" y="19"/>
                    <a:pt x="21" y="16"/>
                    <a:pt x="5" y="11"/>
                  </a:cubicBezTo>
                  <a:cubicBezTo>
                    <a:pt x="0" y="1"/>
                    <a:pt x="13" y="5"/>
                    <a:pt x="5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6" name="未知"/>
            <p:cNvSpPr>
              <a:spLocks/>
            </p:cNvSpPr>
            <p:nvPr/>
          </p:nvSpPr>
          <p:spPr bwMode="auto">
            <a:xfrm>
              <a:off x="284" y="330"/>
              <a:ext cx="32" cy="23"/>
            </a:xfrm>
            <a:custGeom>
              <a:avLst/>
              <a:gdLst>
                <a:gd name="T0" fmla="*/ 10 w 32"/>
                <a:gd name="T1" fmla="*/ 3 h 23"/>
                <a:gd name="T2" fmla="*/ 17 w 32"/>
                <a:gd name="T3" fmla="*/ 23 h 23"/>
                <a:gd name="T4" fmla="*/ 31 w 32"/>
                <a:gd name="T5" fmla="*/ 11 h 23"/>
                <a:gd name="T6" fmla="*/ 19 w 32"/>
                <a:gd name="T7" fmla="*/ 0 h 23"/>
                <a:gd name="T8" fmla="*/ 10 w 32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3"/>
                <a:gd name="T17" fmla="*/ 32 w 3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3">
                  <a:moveTo>
                    <a:pt x="10" y="3"/>
                  </a:moveTo>
                  <a:cubicBezTo>
                    <a:pt x="0" y="13"/>
                    <a:pt x="6" y="18"/>
                    <a:pt x="17" y="23"/>
                  </a:cubicBezTo>
                  <a:cubicBezTo>
                    <a:pt x="32" y="20"/>
                    <a:pt x="26" y="21"/>
                    <a:pt x="31" y="11"/>
                  </a:cubicBezTo>
                  <a:cubicBezTo>
                    <a:pt x="28" y="4"/>
                    <a:pt x="26" y="3"/>
                    <a:pt x="19" y="0"/>
                  </a:cubicBezTo>
                  <a:cubicBezTo>
                    <a:pt x="11" y="3"/>
                    <a:pt x="14" y="3"/>
                    <a:pt x="10" y="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7" name="未知"/>
            <p:cNvSpPr>
              <a:spLocks/>
            </p:cNvSpPr>
            <p:nvPr/>
          </p:nvSpPr>
          <p:spPr bwMode="auto">
            <a:xfrm>
              <a:off x="188" y="373"/>
              <a:ext cx="46" cy="40"/>
            </a:xfrm>
            <a:custGeom>
              <a:avLst/>
              <a:gdLst>
                <a:gd name="T0" fmla="*/ 4 w 46"/>
                <a:gd name="T1" fmla="*/ 20 h 40"/>
                <a:gd name="T2" fmla="*/ 35 w 46"/>
                <a:gd name="T3" fmla="*/ 1 h 40"/>
                <a:gd name="T4" fmla="*/ 43 w 46"/>
                <a:gd name="T5" fmla="*/ 2 h 40"/>
                <a:gd name="T6" fmla="*/ 35 w 46"/>
                <a:gd name="T7" fmla="*/ 14 h 40"/>
                <a:gd name="T8" fmla="*/ 14 w 46"/>
                <a:gd name="T9" fmla="*/ 35 h 40"/>
                <a:gd name="T10" fmla="*/ 2 w 46"/>
                <a:gd name="T11" fmla="*/ 40 h 40"/>
                <a:gd name="T12" fmla="*/ 4 w 46"/>
                <a:gd name="T13" fmla="*/ 2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0"/>
                <a:gd name="T23" fmla="*/ 46 w 4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0">
                  <a:moveTo>
                    <a:pt x="4" y="20"/>
                  </a:moveTo>
                  <a:cubicBezTo>
                    <a:pt x="15" y="11"/>
                    <a:pt x="19" y="3"/>
                    <a:pt x="35" y="1"/>
                  </a:cubicBezTo>
                  <a:cubicBezTo>
                    <a:pt x="38" y="1"/>
                    <a:pt x="41" y="0"/>
                    <a:pt x="43" y="2"/>
                  </a:cubicBezTo>
                  <a:cubicBezTo>
                    <a:pt x="46" y="5"/>
                    <a:pt x="35" y="14"/>
                    <a:pt x="35" y="14"/>
                  </a:cubicBezTo>
                  <a:cubicBezTo>
                    <a:pt x="30" y="20"/>
                    <a:pt x="21" y="31"/>
                    <a:pt x="14" y="35"/>
                  </a:cubicBezTo>
                  <a:cubicBezTo>
                    <a:pt x="10" y="37"/>
                    <a:pt x="2" y="40"/>
                    <a:pt x="2" y="40"/>
                  </a:cubicBezTo>
                  <a:cubicBezTo>
                    <a:pt x="0" y="31"/>
                    <a:pt x="7" y="22"/>
                    <a:pt x="4" y="2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8" name="未知"/>
            <p:cNvSpPr>
              <a:spLocks/>
            </p:cNvSpPr>
            <p:nvPr/>
          </p:nvSpPr>
          <p:spPr bwMode="auto">
            <a:xfrm>
              <a:off x="410" y="347"/>
              <a:ext cx="29" cy="19"/>
            </a:xfrm>
            <a:custGeom>
              <a:avLst/>
              <a:gdLst>
                <a:gd name="T0" fmla="*/ 14 w 29"/>
                <a:gd name="T1" fmla="*/ 1 h 19"/>
                <a:gd name="T2" fmla="*/ 8 w 29"/>
                <a:gd name="T3" fmla="*/ 15 h 19"/>
                <a:gd name="T4" fmla="*/ 28 w 29"/>
                <a:gd name="T5" fmla="*/ 19 h 19"/>
                <a:gd name="T6" fmla="*/ 20 w 29"/>
                <a:gd name="T7" fmla="*/ 6 h 19"/>
                <a:gd name="T8" fmla="*/ 14 w 29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14" y="1"/>
                  </a:moveTo>
                  <a:cubicBezTo>
                    <a:pt x="9" y="3"/>
                    <a:pt x="0" y="9"/>
                    <a:pt x="8" y="15"/>
                  </a:cubicBezTo>
                  <a:cubicBezTo>
                    <a:pt x="12" y="18"/>
                    <a:pt x="23" y="18"/>
                    <a:pt x="28" y="19"/>
                  </a:cubicBezTo>
                  <a:cubicBezTo>
                    <a:pt x="29" y="11"/>
                    <a:pt x="27" y="10"/>
                    <a:pt x="20" y="6"/>
                  </a:cubicBezTo>
                  <a:cubicBezTo>
                    <a:pt x="16" y="0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29" name="未知"/>
            <p:cNvSpPr>
              <a:spLocks/>
            </p:cNvSpPr>
            <p:nvPr/>
          </p:nvSpPr>
          <p:spPr bwMode="auto">
            <a:xfrm>
              <a:off x="516" y="127"/>
              <a:ext cx="12" cy="22"/>
            </a:xfrm>
            <a:custGeom>
              <a:avLst/>
              <a:gdLst>
                <a:gd name="T0" fmla="*/ 4 w 12"/>
                <a:gd name="T1" fmla="*/ 2 h 22"/>
                <a:gd name="T2" fmla="*/ 1 w 12"/>
                <a:gd name="T3" fmla="*/ 22 h 22"/>
                <a:gd name="T4" fmla="*/ 12 w 12"/>
                <a:gd name="T5" fmla="*/ 2 h 22"/>
                <a:gd name="T6" fmla="*/ 4 w 12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2"/>
                <a:gd name="T14" fmla="*/ 12 w 1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2">
                  <a:moveTo>
                    <a:pt x="4" y="2"/>
                  </a:moveTo>
                  <a:cubicBezTo>
                    <a:pt x="3" y="9"/>
                    <a:pt x="0" y="14"/>
                    <a:pt x="1" y="22"/>
                  </a:cubicBezTo>
                  <a:cubicBezTo>
                    <a:pt x="11" y="19"/>
                    <a:pt x="7" y="11"/>
                    <a:pt x="12" y="2"/>
                  </a:cubicBezTo>
                  <a:cubicBezTo>
                    <a:pt x="6" y="1"/>
                    <a:pt x="9" y="0"/>
                    <a:pt x="4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30" name="未知"/>
            <p:cNvSpPr>
              <a:spLocks/>
            </p:cNvSpPr>
            <p:nvPr/>
          </p:nvSpPr>
          <p:spPr bwMode="auto">
            <a:xfrm>
              <a:off x="43" y="89"/>
              <a:ext cx="20" cy="24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2 h 24"/>
                <a:gd name="T4" fmla="*/ 11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8" y="0"/>
                  </a:moveTo>
                  <a:cubicBezTo>
                    <a:pt x="17" y="1"/>
                    <a:pt x="17" y="4"/>
                    <a:pt x="20" y="12"/>
                  </a:cubicBezTo>
                  <a:cubicBezTo>
                    <a:pt x="18" y="18"/>
                    <a:pt x="17" y="21"/>
                    <a:pt x="11" y="24"/>
                  </a:cubicBezTo>
                  <a:cubicBezTo>
                    <a:pt x="5" y="19"/>
                    <a:pt x="3" y="17"/>
                    <a:pt x="0" y="10"/>
                  </a:cubicBezTo>
                  <a:cubicBezTo>
                    <a:pt x="3" y="1"/>
                    <a:pt x="0" y="4"/>
                    <a:pt x="8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31" name="未知"/>
            <p:cNvSpPr>
              <a:spLocks/>
            </p:cNvSpPr>
            <p:nvPr/>
          </p:nvSpPr>
          <p:spPr bwMode="auto">
            <a:xfrm>
              <a:off x="91" y="158"/>
              <a:ext cx="40" cy="34"/>
            </a:xfrm>
            <a:custGeom>
              <a:avLst/>
              <a:gdLst>
                <a:gd name="T0" fmla="*/ 33 w 40"/>
                <a:gd name="T1" fmla="*/ 0 h 34"/>
                <a:gd name="T2" fmla="*/ 17 w 40"/>
                <a:gd name="T3" fmla="*/ 6 h 34"/>
                <a:gd name="T4" fmla="*/ 14 w 40"/>
                <a:gd name="T5" fmla="*/ 15 h 34"/>
                <a:gd name="T6" fmla="*/ 0 w 40"/>
                <a:gd name="T7" fmla="*/ 24 h 34"/>
                <a:gd name="T8" fmla="*/ 27 w 40"/>
                <a:gd name="T9" fmla="*/ 21 h 34"/>
                <a:gd name="T10" fmla="*/ 36 w 40"/>
                <a:gd name="T11" fmla="*/ 12 h 34"/>
                <a:gd name="T12" fmla="*/ 33 w 4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4"/>
                <a:gd name="T23" fmla="*/ 40 w 4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4">
                  <a:moveTo>
                    <a:pt x="33" y="0"/>
                  </a:moveTo>
                  <a:cubicBezTo>
                    <a:pt x="26" y="1"/>
                    <a:pt x="22" y="2"/>
                    <a:pt x="17" y="6"/>
                  </a:cubicBezTo>
                  <a:cubicBezTo>
                    <a:pt x="16" y="9"/>
                    <a:pt x="16" y="13"/>
                    <a:pt x="14" y="15"/>
                  </a:cubicBezTo>
                  <a:cubicBezTo>
                    <a:pt x="10" y="19"/>
                    <a:pt x="0" y="24"/>
                    <a:pt x="0" y="24"/>
                  </a:cubicBezTo>
                  <a:cubicBezTo>
                    <a:pt x="9" y="34"/>
                    <a:pt x="18" y="28"/>
                    <a:pt x="27" y="21"/>
                  </a:cubicBezTo>
                  <a:cubicBezTo>
                    <a:pt x="30" y="18"/>
                    <a:pt x="36" y="12"/>
                    <a:pt x="36" y="12"/>
                  </a:cubicBezTo>
                  <a:cubicBezTo>
                    <a:pt x="40" y="2"/>
                    <a:pt x="21" y="0"/>
                    <a:pt x="33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32" name="未知"/>
            <p:cNvSpPr>
              <a:spLocks/>
            </p:cNvSpPr>
            <p:nvPr/>
          </p:nvSpPr>
          <p:spPr bwMode="auto">
            <a:xfrm>
              <a:off x="38" y="235"/>
              <a:ext cx="41" cy="30"/>
            </a:xfrm>
            <a:custGeom>
              <a:avLst/>
              <a:gdLst>
                <a:gd name="T0" fmla="*/ 14 w 41"/>
                <a:gd name="T1" fmla="*/ 5 h 30"/>
                <a:gd name="T2" fmla="*/ 13 w 41"/>
                <a:gd name="T3" fmla="*/ 19 h 30"/>
                <a:gd name="T4" fmla="*/ 25 w 41"/>
                <a:gd name="T5" fmla="*/ 29 h 30"/>
                <a:gd name="T6" fmla="*/ 35 w 41"/>
                <a:gd name="T7" fmla="*/ 28 h 30"/>
                <a:gd name="T8" fmla="*/ 22 w 41"/>
                <a:gd name="T9" fmla="*/ 10 h 30"/>
                <a:gd name="T10" fmla="*/ 13 w 41"/>
                <a:gd name="T11" fmla="*/ 7 h 30"/>
                <a:gd name="T12" fmla="*/ 14 w 41"/>
                <a:gd name="T13" fmla="*/ 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0"/>
                <a:gd name="T23" fmla="*/ 41 w 4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0">
                  <a:moveTo>
                    <a:pt x="14" y="5"/>
                  </a:moveTo>
                  <a:cubicBezTo>
                    <a:pt x="5" y="10"/>
                    <a:pt x="0" y="15"/>
                    <a:pt x="13" y="19"/>
                  </a:cubicBezTo>
                  <a:cubicBezTo>
                    <a:pt x="21" y="29"/>
                    <a:pt x="16" y="27"/>
                    <a:pt x="25" y="29"/>
                  </a:cubicBezTo>
                  <a:cubicBezTo>
                    <a:pt x="28" y="29"/>
                    <a:pt x="32" y="30"/>
                    <a:pt x="35" y="28"/>
                  </a:cubicBezTo>
                  <a:cubicBezTo>
                    <a:pt x="41" y="23"/>
                    <a:pt x="22" y="10"/>
                    <a:pt x="22" y="10"/>
                  </a:cubicBezTo>
                  <a:cubicBezTo>
                    <a:pt x="19" y="2"/>
                    <a:pt x="18" y="0"/>
                    <a:pt x="13" y="7"/>
                  </a:cubicBezTo>
                  <a:cubicBezTo>
                    <a:pt x="13" y="8"/>
                    <a:pt x="14" y="6"/>
                    <a:pt x="14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33" name="未知"/>
            <p:cNvSpPr>
              <a:spLocks/>
            </p:cNvSpPr>
            <p:nvPr/>
          </p:nvSpPr>
          <p:spPr bwMode="auto">
            <a:xfrm>
              <a:off x="90" y="328"/>
              <a:ext cx="22" cy="20"/>
            </a:xfrm>
            <a:custGeom>
              <a:avLst/>
              <a:gdLst>
                <a:gd name="T0" fmla="*/ 10 w 22"/>
                <a:gd name="T1" fmla="*/ 5 h 20"/>
                <a:gd name="T2" fmla="*/ 19 w 22"/>
                <a:gd name="T3" fmla="*/ 19 h 20"/>
                <a:gd name="T4" fmla="*/ 0 w 22"/>
                <a:gd name="T5" fmla="*/ 10 h 20"/>
                <a:gd name="T6" fmla="*/ 10 w 22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0"/>
                <a:gd name="T14" fmla="*/ 22 w 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0">
                  <a:moveTo>
                    <a:pt x="10" y="5"/>
                  </a:moveTo>
                  <a:cubicBezTo>
                    <a:pt x="21" y="8"/>
                    <a:pt x="22" y="8"/>
                    <a:pt x="19" y="19"/>
                  </a:cubicBezTo>
                  <a:cubicBezTo>
                    <a:pt x="10" y="17"/>
                    <a:pt x="2" y="20"/>
                    <a:pt x="0" y="10"/>
                  </a:cubicBezTo>
                  <a:cubicBezTo>
                    <a:pt x="2" y="7"/>
                    <a:pt x="5" y="0"/>
                    <a:pt x="10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34" name="未知"/>
            <p:cNvSpPr>
              <a:spLocks/>
            </p:cNvSpPr>
            <p:nvPr/>
          </p:nvSpPr>
          <p:spPr bwMode="auto">
            <a:xfrm>
              <a:off x="42" y="347"/>
              <a:ext cx="23" cy="43"/>
            </a:xfrm>
            <a:custGeom>
              <a:avLst/>
              <a:gdLst>
                <a:gd name="T0" fmla="*/ 9 w 23"/>
                <a:gd name="T1" fmla="*/ 0 h 43"/>
                <a:gd name="T2" fmla="*/ 3 w 23"/>
                <a:gd name="T3" fmla="*/ 22 h 43"/>
                <a:gd name="T4" fmla="*/ 7 w 23"/>
                <a:gd name="T5" fmla="*/ 43 h 43"/>
                <a:gd name="T6" fmla="*/ 21 w 23"/>
                <a:gd name="T7" fmla="*/ 12 h 43"/>
                <a:gd name="T8" fmla="*/ 9 w 2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3"/>
                <a:gd name="T17" fmla="*/ 23 w 2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3">
                  <a:moveTo>
                    <a:pt x="9" y="0"/>
                  </a:moveTo>
                  <a:cubicBezTo>
                    <a:pt x="11" y="10"/>
                    <a:pt x="12" y="16"/>
                    <a:pt x="3" y="22"/>
                  </a:cubicBezTo>
                  <a:cubicBezTo>
                    <a:pt x="0" y="30"/>
                    <a:pt x="0" y="38"/>
                    <a:pt x="7" y="43"/>
                  </a:cubicBezTo>
                  <a:cubicBezTo>
                    <a:pt x="23" y="40"/>
                    <a:pt x="9" y="22"/>
                    <a:pt x="21" y="12"/>
                  </a:cubicBezTo>
                  <a:cubicBezTo>
                    <a:pt x="23" y="4"/>
                    <a:pt x="16" y="4"/>
                    <a:pt x="9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100410" name="Group 58"/>
          <p:cNvGrpSpPr>
            <a:grpSpLocks/>
          </p:cNvGrpSpPr>
          <p:nvPr/>
        </p:nvGrpSpPr>
        <p:grpSpPr bwMode="auto">
          <a:xfrm flipH="1">
            <a:off x="7026275" y="2327275"/>
            <a:ext cx="1492250" cy="1028700"/>
            <a:chOff x="0" y="0"/>
            <a:chExt cx="605" cy="488"/>
          </a:xfrm>
        </p:grpSpPr>
        <p:sp>
          <p:nvSpPr>
            <p:cNvPr id="31795" name="Oval 59"/>
            <p:cNvSpPr>
              <a:spLocks noChangeArrowheads="1"/>
            </p:cNvSpPr>
            <p:nvPr/>
          </p:nvSpPr>
          <p:spPr bwMode="auto">
            <a:xfrm>
              <a:off x="507" y="88"/>
              <a:ext cx="98" cy="312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96" name="AutoShape 60"/>
            <p:cNvSpPr>
              <a:spLocks noChangeArrowheads="1"/>
            </p:cNvSpPr>
            <p:nvPr/>
          </p:nvSpPr>
          <p:spPr bwMode="auto">
            <a:xfrm rot="-5400000">
              <a:off x="74" y="6"/>
              <a:ext cx="484" cy="480"/>
            </a:xfrm>
            <a:custGeom>
              <a:avLst/>
              <a:gdLst>
                <a:gd name="T0" fmla="*/ 440 w 21600"/>
                <a:gd name="T1" fmla="*/ 240 h 21600"/>
                <a:gd name="T2" fmla="*/ 242 w 21600"/>
                <a:gd name="T3" fmla="*/ 480 h 21600"/>
                <a:gd name="T4" fmla="*/ 44 w 21600"/>
                <a:gd name="T5" fmla="*/ 240 h 21600"/>
                <a:gd name="T6" fmla="*/ 24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49 w 21600"/>
                <a:gd name="T13" fmla="*/ 3780 h 21600"/>
                <a:gd name="T14" fmla="*/ 17851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27" y="21600"/>
                  </a:lnTo>
                  <a:lnTo>
                    <a:pt x="176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97" name="Oval 61"/>
            <p:cNvSpPr>
              <a:spLocks noChangeArrowheads="1"/>
            </p:cNvSpPr>
            <p:nvPr/>
          </p:nvSpPr>
          <p:spPr bwMode="auto">
            <a:xfrm>
              <a:off x="0" y="0"/>
              <a:ext cx="152" cy="488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98" name="Line 62"/>
            <p:cNvSpPr>
              <a:spLocks noChangeShapeType="1"/>
            </p:cNvSpPr>
            <p:nvPr/>
          </p:nvSpPr>
          <p:spPr bwMode="auto">
            <a:xfrm>
              <a:off x="81" y="0"/>
              <a:ext cx="475" cy="8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99" name="Line 63"/>
            <p:cNvSpPr>
              <a:spLocks noChangeShapeType="1"/>
            </p:cNvSpPr>
            <p:nvPr/>
          </p:nvSpPr>
          <p:spPr bwMode="auto">
            <a:xfrm flipV="1">
              <a:off x="81" y="401"/>
              <a:ext cx="475" cy="8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0" name="未知"/>
            <p:cNvSpPr>
              <a:spLocks/>
            </p:cNvSpPr>
            <p:nvPr/>
          </p:nvSpPr>
          <p:spPr bwMode="auto">
            <a:xfrm>
              <a:off x="217" y="94"/>
              <a:ext cx="28" cy="23"/>
            </a:xfrm>
            <a:custGeom>
              <a:avLst/>
              <a:gdLst>
                <a:gd name="T0" fmla="*/ 4 w 28"/>
                <a:gd name="T1" fmla="*/ 0 h 23"/>
                <a:gd name="T2" fmla="*/ 25 w 28"/>
                <a:gd name="T3" fmla="*/ 8 h 23"/>
                <a:gd name="T4" fmla="*/ 20 w 28"/>
                <a:gd name="T5" fmla="*/ 23 h 23"/>
                <a:gd name="T6" fmla="*/ 4 w 28"/>
                <a:gd name="T7" fmla="*/ 9 h 23"/>
                <a:gd name="T8" fmla="*/ 4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4" y="0"/>
                  </a:moveTo>
                  <a:cubicBezTo>
                    <a:pt x="12" y="2"/>
                    <a:pt x="18" y="4"/>
                    <a:pt x="25" y="8"/>
                  </a:cubicBezTo>
                  <a:cubicBezTo>
                    <a:pt x="26" y="16"/>
                    <a:pt x="28" y="20"/>
                    <a:pt x="20" y="23"/>
                  </a:cubicBezTo>
                  <a:cubicBezTo>
                    <a:pt x="10" y="18"/>
                    <a:pt x="9" y="18"/>
                    <a:pt x="4" y="9"/>
                  </a:cubicBezTo>
                  <a:cubicBezTo>
                    <a:pt x="2" y="1"/>
                    <a:pt x="0" y="4"/>
                    <a:pt x="4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1" name="未知"/>
            <p:cNvSpPr>
              <a:spLocks/>
            </p:cNvSpPr>
            <p:nvPr/>
          </p:nvSpPr>
          <p:spPr bwMode="auto">
            <a:xfrm>
              <a:off x="309" y="120"/>
              <a:ext cx="16" cy="35"/>
            </a:xfrm>
            <a:custGeom>
              <a:avLst/>
              <a:gdLst>
                <a:gd name="T0" fmla="*/ 6 w 16"/>
                <a:gd name="T1" fmla="*/ 0 h 35"/>
                <a:gd name="T2" fmla="*/ 1 w 16"/>
                <a:gd name="T3" fmla="*/ 21 h 35"/>
                <a:gd name="T4" fmla="*/ 7 w 16"/>
                <a:gd name="T5" fmla="*/ 35 h 35"/>
                <a:gd name="T6" fmla="*/ 9 w 16"/>
                <a:gd name="T7" fmla="*/ 15 h 35"/>
                <a:gd name="T8" fmla="*/ 6 w 1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5"/>
                <a:gd name="T17" fmla="*/ 16 w 1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5">
                  <a:moveTo>
                    <a:pt x="6" y="0"/>
                  </a:moveTo>
                  <a:cubicBezTo>
                    <a:pt x="3" y="18"/>
                    <a:pt x="6" y="12"/>
                    <a:pt x="1" y="21"/>
                  </a:cubicBezTo>
                  <a:cubicBezTo>
                    <a:pt x="0" y="28"/>
                    <a:pt x="1" y="32"/>
                    <a:pt x="7" y="35"/>
                  </a:cubicBezTo>
                  <a:cubicBezTo>
                    <a:pt x="16" y="31"/>
                    <a:pt x="13" y="22"/>
                    <a:pt x="9" y="15"/>
                  </a:cubicBezTo>
                  <a:cubicBezTo>
                    <a:pt x="7" y="4"/>
                    <a:pt x="8" y="9"/>
                    <a:pt x="6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2" name="未知"/>
            <p:cNvSpPr>
              <a:spLocks/>
            </p:cNvSpPr>
            <p:nvPr/>
          </p:nvSpPr>
          <p:spPr bwMode="auto">
            <a:xfrm>
              <a:off x="219" y="205"/>
              <a:ext cx="38" cy="32"/>
            </a:xfrm>
            <a:custGeom>
              <a:avLst/>
              <a:gdLst>
                <a:gd name="T0" fmla="*/ 3 w 38"/>
                <a:gd name="T1" fmla="*/ 13 h 32"/>
                <a:gd name="T2" fmla="*/ 22 w 38"/>
                <a:gd name="T3" fmla="*/ 1 h 32"/>
                <a:gd name="T4" fmla="*/ 36 w 38"/>
                <a:gd name="T5" fmla="*/ 2 h 32"/>
                <a:gd name="T6" fmla="*/ 36 w 38"/>
                <a:gd name="T7" fmla="*/ 13 h 32"/>
                <a:gd name="T8" fmla="*/ 16 w 38"/>
                <a:gd name="T9" fmla="*/ 32 h 32"/>
                <a:gd name="T10" fmla="*/ 0 w 38"/>
                <a:gd name="T11" fmla="*/ 17 h 32"/>
                <a:gd name="T12" fmla="*/ 3 w 38"/>
                <a:gd name="T13" fmla="*/ 1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" y="13"/>
                  </a:moveTo>
                  <a:cubicBezTo>
                    <a:pt x="11" y="10"/>
                    <a:pt x="17" y="8"/>
                    <a:pt x="22" y="1"/>
                  </a:cubicBezTo>
                  <a:cubicBezTo>
                    <a:pt x="27" y="1"/>
                    <a:pt x="32" y="0"/>
                    <a:pt x="36" y="2"/>
                  </a:cubicBezTo>
                  <a:cubicBezTo>
                    <a:pt x="38" y="3"/>
                    <a:pt x="36" y="13"/>
                    <a:pt x="36" y="13"/>
                  </a:cubicBezTo>
                  <a:cubicBezTo>
                    <a:pt x="33" y="21"/>
                    <a:pt x="20" y="23"/>
                    <a:pt x="16" y="32"/>
                  </a:cubicBezTo>
                  <a:cubicBezTo>
                    <a:pt x="7" y="31"/>
                    <a:pt x="5" y="25"/>
                    <a:pt x="0" y="17"/>
                  </a:cubicBezTo>
                  <a:cubicBezTo>
                    <a:pt x="4" y="14"/>
                    <a:pt x="5" y="15"/>
                    <a:pt x="3" y="1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3" name="未知"/>
            <p:cNvSpPr>
              <a:spLocks/>
            </p:cNvSpPr>
            <p:nvPr/>
          </p:nvSpPr>
          <p:spPr bwMode="auto">
            <a:xfrm>
              <a:off x="415" y="148"/>
              <a:ext cx="28" cy="32"/>
            </a:xfrm>
            <a:custGeom>
              <a:avLst/>
              <a:gdLst>
                <a:gd name="T0" fmla="*/ 3 w 28"/>
                <a:gd name="T1" fmla="*/ 7 h 32"/>
                <a:gd name="T2" fmla="*/ 26 w 28"/>
                <a:gd name="T3" fmla="*/ 32 h 32"/>
                <a:gd name="T4" fmla="*/ 12 w 28"/>
                <a:gd name="T5" fmla="*/ 10 h 32"/>
                <a:gd name="T6" fmla="*/ 3 w 28"/>
                <a:gd name="T7" fmla="*/ 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2"/>
                <a:gd name="T14" fmla="*/ 28 w 2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2">
                  <a:moveTo>
                    <a:pt x="3" y="7"/>
                  </a:moveTo>
                  <a:cubicBezTo>
                    <a:pt x="5" y="15"/>
                    <a:pt x="18" y="30"/>
                    <a:pt x="26" y="32"/>
                  </a:cubicBezTo>
                  <a:cubicBezTo>
                    <a:pt x="28" y="18"/>
                    <a:pt x="26" y="13"/>
                    <a:pt x="12" y="10"/>
                  </a:cubicBezTo>
                  <a:cubicBezTo>
                    <a:pt x="11" y="9"/>
                    <a:pt x="0" y="0"/>
                    <a:pt x="3" y="7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4" name="未知"/>
            <p:cNvSpPr>
              <a:spLocks/>
            </p:cNvSpPr>
            <p:nvPr/>
          </p:nvSpPr>
          <p:spPr bwMode="auto">
            <a:xfrm>
              <a:off x="519" y="253"/>
              <a:ext cx="36" cy="53"/>
            </a:xfrm>
            <a:custGeom>
              <a:avLst/>
              <a:gdLst>
                <a:gd name="T0" fmla="*/ 27 w 36"/>
                <a:gd name="T1" fmla="*/ 7 h 53"/>
                <a:gd name="T2" fmla="*/ 12 w 36"/>
                <a:gd name="T3" fmla="*/ 23 h 53"/>
                <a:gd name="T4" fmla="*/ 4 w 36"/>
                <a:gd name="T5" fmla="*/ 37 h 53"/>
                <a:gd name="T6" fmla="*/ 1 w 36"/>
                <a:gd name="T7" fmla="*/ 53 h 53"/>
                <a:gd name="T8" fmla="*/ 33 w 36"/>
                <a:gd name="T9" fmla="*/ 13 h 53"/>
                <a:gd name="T10" fmla="*/ 27 w 36"/>
                <a:gd name="T11" fmla="*/ 7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3"/>
                <a:gd name="T20" fmla="*/ 36 w 36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3">
                  <a:moveTo>
                    <a:pt x="27" y="7"/>
                  </a:moveTo>
                  <a:cubicBezTo>
                    <a:pt x="23" y="13"/>
                    <a:pt x="17" y="18"/>
                    <a:pt x="12" y="23"/>
                  </a:cubicBezTo>
                  <a:cubicBezTo>
                    <a:pt x="10" y="30"/>
                    <a:pt x="6" y="31"/>
                    <a:pt x="4" y="37"/>
                  </a:cubicBezTo>
                  <a:cubicBezTo>
                    <a:pt x="3" y="44"/>
                    <a:pt x="0" y="46"/>
                    <a:pt x="1" y="53"/>
                  </a:cubicBezTo>
                  <a:cubicBezTo>
                    <a:pt x="11" y="48"/>
                    <a:pt x="25" y="24"/>
                    <a:pt x="33" y="13"/>
                  </a:cubicBezTo>
                  <a:cubicBezTo>
                    <a:pt x="36" y="0"/>
                    <a:pt x="22" y="2"/>
                    <a:pt x="27" y="7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5" name="未知"/>
            <p:cNvSpPr>
              <a:spLocks/>
            </p:cNvSpPr>
            <p:nvPr/>
          </p:nvSpPr>
          <p:spPr bwMode="auto">
            <a:xfrm>
              <a:off x="382" y="274"/>
              <a:ext cx="49" cy="20"/>
            </a:xfrm>
            <a:custGeom>
              <a:avLst/>
              <a:gdLst>
                <a:gd name="T0" fmla="*/ 5 w 49"/>
                <a:gd name="T1" fmla="*/ 5 h 20"/>
                <a:gd name="T2" fmla="*/ 24 w 49"/>
                <a:gd name="T3" fmla="*/ 1 h 20"/>
                <a:gd name="T4" fmla="*/ 38 w 49"/>
                <a:gd name="T5" fmla="*/ 2 h 20"/>
                <a:gd name="T6" fmla="*/ 30 w 49"/>
                <a:gd name="T7" fmla="*/ 20 h 20"/>
                <a:gd name="T8" fmla="*/ 5 w 49"/>
                <a:gd name="T9" fmla="*/ 11 h 20"/>
                <a:gd name="T10" fmla="*/ 5 w 49"/>
                <a:gd name="T11" fmla="*/ 5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0"/>
                <a:gd name="T20" fmla="*/ 49 w 4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0">
                  <a:moveTo>
                    <a:pt x="5" y="5"/>
                  </a:moveTo>
                  <a:cubicBezTo>
                    <a:pt x="12" y="4"/>
                    <a:pt x="17" y="2"/>
                    <a:pt x="24" y="1"/>
                  </a:cubicBezTo>
                  <a:cubicBezTo>
                    <a:pt x="29" y="1"/>
                    <a:pt x="34" y="0"/>
                    <a:pt x="38" y="2"/>
                  </a:cubicBezTo>
                  <a:cubicBezTo>
                    <a:pt x="49" y="6"/>
                    <a:pt x="35" y="19"/>
                    <a:pt x="30" y="20"/>
                  </a:cubicBezTo>
                  <a:cubicBezTo>
                    <a:pt x="12" y="19"/>
                    <a:pt x="21" y="16"/>
                    <a:pt x="5" y="11"/>
                  </a:cubicBezTo>
                  <a:cubicBezTo>
                    <a:pt x="0" y="1"/>
                    <a:pt x="13" y="5"/>
                    <a:pt x="5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6" name="未知"/>
            <p:cNvSpPr>
              <a:spLocks/>
            </p:cNvSpPr>
            <p:nvPr/>
          </p:nvSpPr>
          <p:spPr bwMode="auto">
            <a:xfrm>
              <a:off x="284" y="330"/>
              <a:ext cx="32" cy="23"/>
            </a:xfrm>
            <a:custGeom>
              <a:avLst/>
              <a:gdLst>
                <a:gd name="T0" fmla="*/ 10 w 32"/>
                <a:gd name="T1" fmla="*/ 3 h 23"/>
                <a:gd name="T2" fmla="*/ 17 w 32"/>
                <a:gd name="T3" fmla="*/ 23 h 23"/>
                <a:gd name="T4" fmla="*/ 31 w 32"/>
                <a:gd name="T5" fmla="*/ 11 h 23"/>
                <a:gd name="T6" fmla="*/ 19 w 32"/>
                <a:gd name="T7" fmla="*/ 0 h 23"/>
                <a:gd name="T8" fmla="*/ 10 w 32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3"/>
                <a:gd name="T17" fmla="*/ 32 w 3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3">
                  <a:moveTo>
                    <a:pt x="10" y="3"/>
                  </a:moveTo>
                  <a:cubicBezTo>
                    <a:pt x="0" y="13"/>
                    <a:pt x="6" y="18"/>
                    <a:pt x="17" y="23"/>
                  </a:cubicBezTo>
                  <a:cubicBezTo>
                    <a:pt x="32" y="20"/>
                    <a:pt x="26" y="21"/>
                    <a:pt x="31" y="11"/>
                  </a:cubicBezTo>
                  <a:cubicBezTo>
                    <a:pt x="28" y="4"/>
                    <a:pt x="26" y="3"/>
                    <a:pt x="19" y="0"/>
                  </a:cubicBezTo>
                  <a:cubicBezTo>
                    <a:pt x="11" y="3"/>
                    <a:pt x="14" y="3"/>
                    <a:pt x="10" y="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7" name="未知"/>
            <p:cNvSpPr>
              <a:spLocks/>
            </p:cNvSpPr>
            <p:nvPr/>
          </p:nvSpPr>
          <p:spPr bwMode="auto">
            <a:xfrm>
              <a:off x="188" y="373"/>
              <a:ext cx="46" cy="40"/>
            </a:xfrm>
            <a:custGeom>
              <a:avLst/>
              <a:gdLst>
                <a:gd name="T0" fmla="*/ 4 w 46"/>
                <a:gd name="T1" fmla="*/ 20 h 40"/>
                <a:gd name="T2" fmla="*/ 35 w 46"/>
                <a:gd name="T3" fmla="*/ 1 h 40"/>
                <a:gd name="T4" fmla="*/ 43 w 46"/>
                <a:gd name="T5" fmla="*/ 2 h 40"/>
                <a:gd name="T6" fmla="*/ 35 w 46"/>
                <a:gd name="T7" fmla="*/ 14 h 40"/>
                <a:gd name="T8" fmla="*/ 14 w 46"/>
                <a:gd name="T9" fmla="*/ 35 h 40"/>
                <a:gd name="T10" fmla="*/ 2 w 46"/>
                <a:gd name="T11" fmla="*/ 40 h 40"/>
                <a:gd name="T12" fmla="*/ 4 w 46"/>
                <a:gd name="T13" fmla="*/ 2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0"/>
                <a:gd name="T23" fmla="*/ 46 w 4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0">
                  <a:moveTo>
                    <a:pt x="4" y="20"/>
                  </a:moveTo>
                  <a:cubicBezTo>
                    <a:pt x="15" y="11"/>
                    <a:pt x="19" y="3"/>
                    <a:pt x="35" y="1"/>
                  </a:cubicBezTo>
                  <a:cubicBezTo>
                    <a:pt x="38" y="1"/>
                    <a:pt x="41" y="0"/>
                    <a:pt x="43" y="2"/>
                  </a:cubicBezTo>
                  <a:cubicBezTo>
                    <a:pt x="46" y="5"/>
                    <a:pt x="35" y="14"/>
                    <a:pt x="35" y="14"/>
                  </a:cubicBezTo>
                  <a:cubicBezTo>
                    <a:pt x="30" y="20"/>
                    <a:pt x="21" y="31"/>
                    <a:pt x="14" y="35"/>
                  </a:cubicBezTo>
                  <a:cubicBezTo>
                    <a:pt x="10" y="37"/>
                    <a:pt x="2" y="40"/>
                    <a:pt x="2" y="40"/>
                  </a:cubicBezTo>
                  <a:cubicBezTo>
                    <a:pt x="0" y="31"/>
                    <a:pt x="7" y="22"/>
                    <a:pt x="4" y="2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8" name="未知"/>
            <p:cNvSpPr>
              <a:spLocks/>
            </p:cNvSpPr>
            <p:nvPr/>
          </p:nvSpPr>
          <p:spPr bwMode="auto">
            <a:xfrm>
              <a:off x="410" y="347"/>
              <a:ext cx="29" cy="19"/>
            </a:xfrm>
            <a:custGeom>
              <a:avLst/>
              <a:gdLst>
                <a:gd name="T0" fmla="*/ 14 w 29"/>
                <a:gd name="T1" fmla="*/ 1 h 19"/>
                <a:gd name="T2" fmla="*/ 8 w 29"/>
                <a:gd name="T3" fmla="*/ 15 h 19"/>
                <a:gd name="T4" fmla="*/ 28 w 29"/>
                <a:gd name="T5" fmla="*/ 19 h 19"/>
                <a:gd name="T6" fmla="*/ 20 w 29"/>
                <a:gd name="T7" fmla="*/ 6 h 19"/>
                <a:gd name="T8" fmla="*/ 14 w 29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14" y="1"/>
                  </a:moveTo>
                  <a:cubicBezTo>
                    <a:pt x="9" y="3"/>
                    <a:pt x="0" y="9"/>
                    <a:pt x="8" y="15"/>
                  </a:cubicBezTo>
                  <a:cubicBezTo>
                    <a:pt x="12" y="18"/>
                    <a:pt x="23" y="18"/>
                    <a:pt x="28" y="19"/>
                  </a:cubicBezTo>
                  <a:cubicBezTo>
                    <a:pt x="29" y="11"/>
                    <a:pt x="27" y="10"/>
                    <a:pt x="20" y="6"/>
                  </a:cubicBezTo>
                  <a:cubicBezTo>
                    <a:pt x="16" y="0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09" name="未知"/>
            <p:cNvSpPr>
              <a:spLocks/>
            </p:cNvSpPr>
            <p:nvPr/>
          </p:nvSpPr>
          <p:spPr bwMode="auto">
            <a:xfrm>
              <a:off x="516" y="127"/>
              <a:ext cx="12" cy="22"/>
            </a:xfrm>
            <a:custGeom>
              <a:avLst/>
              <a:gdLst>
                <a:gd name="T0" fmla="*/ 4 w 12"/>
                <a:gd name="T1" fmla="*/ 2 h 22"/>
                <a:gd name="T2" fmla="*/ 1 w 12"/>
                <a:gd name="T3" fmla="*/ 22 h 22"/>
                <a:gd name="T4" fmla="*/ 12 w 12"/>
                <a:gd name="T5" fmla="*/ 2 h 22"/>
                <a:gd name="T6" fmla="*/ 4 w 12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2"/>
                <a:gd name="T14" fmla="*/ 12 w 1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2">
                  <a:moveTo>
                    <a:pt x="4" y="2"/>
                  </a:moveTo>
                  <a:cubicBezTo>
                    <a:pt x="3" y="9"/>
                    <a:pt x="0" y="14"/>
                    <a:pt x="1" y="22"/>
                  </a:cubicBezTo>
                  <a:cubicBezTo>
                    <a:pt x="11" y="19"/>
                    <a:pt x="7" y="11"/>
                    <a:pt x="12" y="2"/>
                  </a:cubicBezTo>
                  <a:cubicBezTo>
                    <a:pt x="6" y="1"/>
                    <a:pt x="9" y="0"/>
                    <a:pt x="4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10" name="未知"/>
            <p:cNvSpPr>
              <a:spLocks/>
            </p:cNvSpPr>
            <p:nvPr/>
          </p:nvSpPr>
          <p:spPr bwMode="auto">
            <a:xfrm>
              <a:off x="43" y="89"/>
              <a:ext cx="20" cy="24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2 h 24"/>
                <a:gd name="T4" fmla="*/ 11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8" y="0"/>
                  </a:moveTo>
                  <a:cubicBezTo>
                    <a:pt x="17" y="1"/>
                    <a:pt x="17" y="4"/>
                    <a:pt x="20" y="12"/>
                  </a:cubicBezTo>
                  <a:cubicBezTo>
                    <a:pt x="18" y="18"/>
                    <a:pt x="17" y="21"/>
                    <a:pt x="11" y="24"/>
                  </a:cubicBezTo>
                  <a:cubicBezTo>
                    <a:pt x="5" y="19"/>
                    <a:pt x="3" y="17"/>
                    <a:pt x="0" y="10"/>
                  </a:cubicBezTo>
                  <a:cubicBezTo>
                    <a:pt x="3" y="1"/>
                    <a:pt x="0" y="4"/>
                    <a:pt x="8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11" name="未知"/>
            <p:cNvSpPr>
              <a:spLocks/>
            </p:cNvSpPr>
            <p:nvPr/>
          </p:nvSpPr>
          <p:spPr bwMode="auto">
            <a:xfrm>
              <a:off x="91" y="158"/>
              <a:ext cx="40" cy="34"/>
            </a:xfrm>
            <a:custGeom>
              <a:avLst/>
              <a:gdLst>
                <a:gd name="T0" fmla="*/ 33 w 40"/>
                <a:gd name="T1" fmla="*/ 0 h 34"/>
                <a:gd name="T2" fmla="*/ 17 w 40"/>
                <a:gd name="T3" fmla="*/ 6 h 34"/>
                <a:gd name="T4" fmla="*/ 14 w 40"/>
                <a:gd name="T5" fmla="*/ 15 h 34"/>
                <a:gd name="T6" fmla="*/ 0 w 40"/>
                <a:gd name="T7" fmla="*/ 24 h 34"/>
                <a:gd name="T8" fmla="*/ 27 w 40"/>
                <a:gd name="T9" fmla="*/ 21 h 34"/>
                <a:gd name="T10" fmla="*/ 36 w 40"/>
                <a:gd name="T11" fmla="*/ 12 h 34"/>
                <a:gd name="T12" fmla="*/ 33 w 4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4"/>
                <a:gd name="T23" fmla="*/ 40 w 4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4">
                  <a:moveTo>
                    <a:pt x="33" y="0"/>
                  </a:moveTo>
                  <a:cubicBezTo>
                    <a:pt x="26" y="1"/>
                    <a:pt x="22" y="2"/>
                    <a:pt x="17" y="6"/>
                  </a:cubicBezTo>
                  <a:cubicBezTo>
                    <a:pt x="16" y="9"/>
                    <a:pt x="16" y="13"/>
                    <a:pt x="14" y="15"/>
                  </a:cubicBezTo>
                  <a:cubicBezTo>
                    <a:pt x="10" y="19"/>
                    <a:pt x="0" y="24"/>
                    <a:pt x="0" y="24"/>
                  </a:cubicBezTo>
                  <a:cubicBezTo>
                    <a:pt x="9" y="34"/>
                    <a:pt x="18" y="28"/>
                    <a:pt x="27" y="21"/>
                  </a:cubicBezTo>
                  <a:cubicBezTo>
                    <a:pt x="30" y="18"/>
                    <a:pt x="36" y="12"/>
                    <a:pt x="36" y="12"/>
                  </a:cubicBezTo>
                  <a:cubicBezTo>
                    <a:pt x="40" y="2"/>
                    <a:pt x="21" y="0"/>
                    <a:pt x="33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12" name="未知"/>
            <p:cNvSpPr>
              <a:spLocks/>
            </p:cNvSpPr>
            <p:nvPr/>
          </p:nvSpPr>
          <p:spPr bwMode="auto">
            <a:xfrm>
              <a:off x="38" y="235"/>
              <a:ext cx="41" cy="30"/>
            </a:xfrm>
            <a:custGeom>
              <a:avLst/>
              <a:gdLst>
                <a:gd name="T0" fmla="*/ 14 w 41"/>
                <a:gd name="T1" fmla="*/ 5 h 30"/>
                <a:gd name="T2" fmla="*/ 13 w 41"/>
                <a:gd name="T3" fmla="*/ 19 h 30"/>
                <a:gd name="T4" fmla="*/ 25 w 41"/>
                <a:gd name="T5" fmla="*/ 29 h 30"/>
                <a:gd name="T6" fmla="*/ 35 w 41"/>
                <a:gd name="T7" fmla="*/ 28 h 30"/>
                <a:gd name="T8" fmla="*/ 22 w 41"/>
                <a:gd name="T9" fmla="*/ 10 h 30"/>
                <a:gd name="T10" fmla="*/ 13 w 41"/>
                <a:gd name="T11" fmla="*/ 7 h 30"/>
                <a:gd name="T12" fmla="*/ 14 w 41"/>
                <a:gd name="T13" fmla="*/ 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0"/>
                <a:gd name="T23" fmla="*/ 41 w 4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0">
                  <a:moveTo>
                    <a:pt x="14" y="5"/>
                  </a:moveTo>
                  <a:cubicBezTo>
                    <a:pt x="5" y="10"/>
                    <a:pt x="0" y="15"/>
                    <a:pt x="13" y="19"/>
                  </a:cubicBezTo>
                  <a:cubicBezTo>
                    <a:pt x="21" y="29"/>
                    <a:pt x="16" y="27"/>
                    <a:pt x="25" y="29"/>
                  </a:cubicBezTo>
                  <a:cubicBezTo>
                    <a:pt x="28" y="29"/>
                    <a:pt x="32" y="30"/>
                    <a:pt x="35" y="28"/>
                  </a:cubicBezTo>
                  <a:cubicBezTo>
                    <a:pt x="41" y="23"/>
                    <a:pt x="22" y="10"/>
                    <a:pt x="22" y="10"/>
                  </a:cubicBezTo>
                  <a:cubicBezTo>
                    <a:pt x="19" y="2"/>
                    <a:pt x="18" y="0"/>
                    <a:pt x="13" y="7"/>
                  </a:cubicBezTo>
                  <a:cubicBezTo>
                    <a:pt x="13" y="8"/>
                    <a:pt x="14" y="6"/>
                    <a:pt x="14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13" name="未知"/>
            <p:cNvSpPr>
              <a:spLocks/>
            </p:cNvSpPr>
            <p:nvPr/>
          </p:nvSpPr>
          <p:spPr bwMode="auto">
            <a:xfrm>
              <a:off x="90" y="328"/>
              <a:ext cx="22" cy="20"/>
            </a:xfrm>
            <a:custGeom>
              <a:avLst/>
              <a:gdLst>
                <a:gd name="T0" fmla="*/ 10 w 22"/>
                <a:gd name="T1" fmla="*/ 5 h 20"/>
                <a:gd name="T2" fmla="*/ 19 w 22"/>
                <a:gd name="T3" fmla="*/ 19 h 20"/>
                <a:gd name="T4" fmla="*/ 0 w 22"/>
                <a:gd name="T5" fmla="*/ 10 h 20"/>
                <a:gd name="T6" fmla="*/ 10 w 22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0"/>
                <a:gd name="T14" fmla="*/ 22 w 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0">
                  <a:moveTo>
                    <a:pt x="10" y="5"/>
                  </a:moveTo>
                  <a:cubicBezTo>
                    <a:pt x="21" y="8"/>
                    <a:pt x="22" y="8"/>
                    <a:pt x="19" y="19"/>
                  </a:cubicBezTo>
                  <a:cubicBezTo>
                    <a:pt x="10" y="17"/>
                    <a:pt x="2" y="20"/>
                    <a:pt x="0" y="10"/>
                  </a:cubicBezTo>
                  <a:cubicBezTo>
                    <a:pt x="2" y="7"/>
                    <a:pt x="5" y="0"/>
                    <a:pt x="10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814" name="未知"/>
            <p:cNvSpPr>
              <a:spLocks/>
            </p:cNvSpPr>
            <p:nvPr/>
          </p:nvSpPr>
          <p:spPr bwMode="auto">
            <a:xfrm>
              <a:off x="42" y="347"/>
              <a:ext cx="23" cy="43"/>
            </a:xfrm>
            <a:custGeom>
              <a:avLst/>
              <a:gdLst>
                <a:gd name="T0" fmla="*/ 9 w 23"/>
                <a:gd name="T1" fmla="*/ 0 h 43"/>
                <a:gd name="T2" fmla="*/ 3 w 23"/>
                <a:gd name="T3" fmla="*/ 22 h 43"/>
                <a:gd name="T4" fmla="*/ 7 w 23"/>
                <a:gd name="T5" fmla="*/ 43 h 43"/>
                <a:gd name="T6" fmla="*/ 21 w 23"/>
                <a:gd name="T7" fmla="*/ 12 h 43"/>
                <a:gd name="T8" fmla="*/ 9 w 2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3"/>
                <a:gd name="T17" fmla="*/ 23 w 2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3">
                  <a:moveTo>
                    <a:pt x="9" y="0"/>
                  </a:moveTo>
                  <a:cubicBezTo>
                    <a:pt x="11" y="10"/>
                    <a:pt x="12" y="16"/>
                    <a:pt x="3" y="22"/>
                  </a:cubicBezTo>
                  <a:cubicBezTo>
                    <a:pt x="0" y="30"/>
                    <a:pt x="0" y="38"/>
                    <a:pt x="7" y="43"/>
                  </a:cubicBezTo>
                  <a:cubicBezTo>
                    <a:pt x="23" y="40"/>
                    <a:pt x="9" y="22"/>
                    <a:pt x="21" y="12"/>
                  </a:cubicBezTo>
                  <a:cubicBezTo>
                    <a:pt x="23" y="4"/>
                    <a:pt x="16" y="4"/>
                    <a:pt x="9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100431" name="AutoShape 79" descr="Sand"/>
          <p:cNvSpPr>
            <a:spLocks noChangeArrowheads="1"/>
          </p:cNvSpPr>
          <p:nvPr/>
        </p:nvSpPr>
        <p:spPr bwMode="auto">
          <a:xfrm rot="5400000">
            <a:off x="5919788" y="3879850"/>
            <a:ext cx="330200" cy="152400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00432" name="AutoShape 80" descr="Sand"/>
          <p:cNvSpPr>
            <a:spLocks noChangeArrowheads="1"/>
          </p:cNvSpPr>
          <p:nvPr/>
        </p:nvSpPr>
        <p:spPr bwMode="auto">
          <a:xfrm rot="5400000">
            <a:off x="6524625" y="2765425"/>
            <a:ext cx="330200" cy="152400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grpSp>
        <p:nvGrpSpPr>
          <p:cNvPr id="100433" name="Group 81"/>
          <p:cNvGrpSpPr>
            <a:grpSpLocks/>
          </p:cNvGrpSpPr>
          <p:nvPr/>
        </p:nvGrpSpPr>
        <p:grpSpPr bwMode="auto">
          <a:xfrm flipH="1">
            <a:off x="6403975" y="3435350"/>
            <a:ext cx="1492250" cy="1028700"/>
            <a:chOff x="0" y="0"/>
            <a:chExt cx="605" cy="488"/>
          </a:xfrm>
        </p:grpSpPr>
        <p:sp>
          <p:nvSpPr>
            <p:cNvPr id="31775" name="Oval 82"/>
            <p:cNvSpPr>
              <a:spLocks noChangeArrowheads="1"/>
            </p:cNvSpPr>
            <p:nvPr/>
          </p:nvSpPr>
          <p:spPr bwMode="auto">
            <a:xfrm>
              <a:off x="507" y="88"/>
              <a:ext cx="98" cy="312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76" name="AutoShape 83"/>
            <p:cNvSpPr>
              <a:spLocks noChangeArrowheads="1"/>
            </p:cNvSpPr>
            <p:nvPr/>
          </p:nvSpPr>
          <p:spPr bwMode="auto">
            <a:xfrm rot="-5400000">
              <a:off x="74" y="6"/>
              <a:ext cx="484" cy="480"/>
            </a:xfrm>
            <a:custGeom>
              <a:avLst/>
              <a:gdLst>
                <a:gd name="T0" fmla="*/ 440 w 21600"/>
                <a:gd name="T1" fmla="*/ 240 h 21600"/>
                <a:gd name="T2" fmla="*/ 242 w 21600"/>
                <a:gd name="T3" fmla="*/ 480 h 21600"/>
                <a:gd name="T4" fmla="*/ 44 w 21600"/>
                <a:gd name="T5" fmla="*/ 240 h 21600"/>
                <a:gd name="T6" fmla="*/ 24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49 w 21600"/>
                <a:gd name="T13" fmla="*/ 3780 h 21600"/>
                <a:gd name="T14" fmla="*/ 17851 w 21600"/>
                <a:gd name="T15" fmla="*/ 1782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27" y="21600"/>
                  </a:lnTo>
                  <a:lnTo>
                    <a:pt x="176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77" name="Oval 84"/>
            <p:cNvSpPr>
              <a:spLocks noChangeArrowheads="1"/>
            </p:cNvSpPr>
            <p:nvPr/>
          </p:nvSpPr>
          <p:spPr bwMode="auto">
            <a:xfrm>
              <a:off x="0" y="0"/>
              <a:ext cx="152" cy="488"/>
            </a:xfrm>
            <a:prstGeom prst="ellipse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78" name="Line 85"/>
            <p:cNvSpPr>
              <a:spLocks noChangeShapeType="1"/>
            </p:cNvSpPr>
            <p:nvPr/>
          </p:nvSpPr>
          <p:spPr bwMode="auto">
            <a:xfrm>
              <a:off x="81" y="0"/>
              <a:ext cx="475" cy="8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79" name="Line 86"/>
            <p:cNvSpPr>
              <a:spLocks noChangeShapeType="1"/>
            </p:cNvSpPr>
            <p:nvPr/>
          </p:nvSpPr>
          <p:spPr bwMode="auto">
            <a:xfrm flipV="1">
              <a:off x="81" y="401"/>
              <a:ext cx="475" cy="8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0" name="未知"/>
            <p:cNvSpPr>
              <a:spLocks/>
            </p:cNvSpPr>
            <p:nvPr/>
          </p:nvSpPr>
          <p:spPr bwMode="auto">
            <a:xfrm>
              <a:off x="217" y="94"/>
              <a:ext cx="28" cy="23"/>
            </a:xfrm>
            <a:custGeom>
              <a:avLst/>
              <a:gdLst>
                <a:gd name="T0" fmla="*/ 4 w 28"/>
                <a:gd name="T1" fmla="*/ 0 h 23"/>
                <a:gd name="T2" fmla="*/ 25 w 28"/>
                <a:gd name="T3" fmla="*/ 8 h 23"/>
                <a:gd name="T4" fmla="*/ 20 w 28"/>
                <a:gd name="T5" fmla="*/ 23 h 23"/>
                <a:gd name="T6" fmla="*/ 4 w 28"/>
                <a:gd name="T7" fmla="*/ 9 h 23"/>
                <a:gd name="T8" fmla="*/ 4 w 2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3"/>
                <a:gd name="T17" fmla="*/ 28 w 2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3">
                  <a:moveTo>
                    <a:pt x="4" y="0"/>
                  </a:moveTo>
                  <a:cubicBezTo>
                    <a:pt x="12" y="2"/>
                    <a:pt x="18" y="4"/>
                    <a:pt x="25" y="8"/>
                  </a:cubicBezTo>
                  <a:cubicBezTo>
                    <a:pt x="26" y="16"/>
                    <a:pt x="28" y="20"/>
                    <a:pt x="20" y="23"/>
                  </a:cubicBezTo>
                  <a:cubicBezTo>
                    <a:pt x="10" y="18"/>
                    <a:pt x="9" y="18"/>
                    <a:pt x="4" y="9"/>
                  </a:cubicBezTo>
                  <a:cubicBezTo>
                    <a:pt x="2" y="1"/>
                    <a:pt x="0" y="4"/>
                    <a:pt x="4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1" name="未知"/>
            <p:cNvSpPr>
              <a:spLocks/>
            </p:cNvSpPr>
            <p:nvPr/>
          </p:nvSpPr>
          <p:spPr bwMode="auto">
            <a:xfrm>
              <a:off x="309" y="120"/>
              <a:ext cx="16" cy="35"/>
            </a:xfrm>
            <a:custGeom>
              <a:avLst/>
              <a:gdLst>
                <a:gd name="T0" fmla="*/ 6 w 16"/>
                <a:gd name="T1" fmla="*/ 0 h 35"/>
                <a:gd name="T2" fmla="*/ 1 w 16"/>
                <a:gd name="T3" fmla="*/ 21 h 35"/>
                <a:gd name="T4" fmla="*/ 7 w 16"/>
                <a:gd name="T5" fmla="*/ 35 h 35"/>
                <a:gd name="T6" fmla="*/ 9 w 16"/>
                <a:gd name="T7" fmla="*/ 15 h 35"/>
                <a:gd name="T8" fmla="*/ 6 w 16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5"/>
                <a:gd name="T17" fmla="*/ 16 w 16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5">
                  <a:moveTo>
                    <a:pt x="6" y="0"/>
                  </a:moveTo>
                  <a:cubicBezTo>
                    <a:pt x="3" y="18"/>
                    <a:pt x="6" y="12"/>
                    <a:pt x="1" y="21"/>
                  </a:cubicBezTo>
                  <a:cubicBezTo>
                    <a:pt x="0" y="28"/>
                    <a:pt x="1" y="32"/>
                    <a:pt x="7" y="35"/>
                  </a:cubicBezTo>
                  <a:cubicBezTo>
                    <a:pt x="16" y="31"/>
                    <a:pt x="13" y="22"/>
                    <a:pt x="9" y="15"/>
                  </a:cubicBezTo>
                  <a:cubicBezTo>
                    <a:pt x="7" y="4"/>
                    <a:pt x="8" y="9"/>
                    <a:pt x="6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2" name="未知"/>
            <p:cNvSpPr>
              <a:spLocks/>
            </p:cNvSpPr>
            <p:nvPr/>
          </p:nvSpPr>
          <p:spPr bwMode="auto">
            <a:xfrm>
              <a:off x="219" y="205"/>
              <a:ext cx="38" cy="32"/>
            </a:xfrm>
            <a:custGeom>
              <a:avLst/>
              <a:gdLst>
                <a:gd name="T0" fmla="*/ 3 w 38"/>
                <a:gd name="T1" fmla="*/ 13 h 32"/>
                <a:gd name="T2" fmla="*/ 22 w 38"/>
                <a:gd name="T3" fmla="*/ 1 h 32"/>
                <a:gd name="T4" fmla="*/ 36 w 38"/>
                <a:gd name="T5" fmla="*/ 2 h 32"/>
                <a:gd name="T6" fmla="*/ 36 w 38"/>
                <a:gd name="T7" fmla="*/ 13 h 32"/>
                <a:gd name="T8" fmla="*/ 16 w 38"/>
                <a:gd name="T9" fmla="*/ 32 h 32"/>
                <a:gd name="T10" fmla="*/ 0 w 38"/>
                <a:gd name="T11" fmla="*/ 17 h 32"/>
                <a:gd name="T12" fmla="*/ 3 w 38"/>
                <a:gd name="T13" fmla="*/ 13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" y="13"/>
                  </a:moveTo>
                  <a:cubicBezTo>
                    <a:pt x="11" y="10"/>
                    <a:pt x="17" y="8"/>
                    <a:pt x="22" y="1"/>
                  </a:cubicBezTo>
                  <a:cubicBezTo>
                    <a:pt x="27" y="1"/>
                    <a:pt x="32" y="0"/>
                    <a:pt x="36" y="2"/>
                  </a:cubicBezTo>
                  <a:cubicBezTo>
                    <a:pt x="38" y="3"/>
                    <a:pt x="36" y="13"/>
                    <a:pt x="36" y="13"/>
                  </a:cubicBezTo>
                  <a:cubicBezTo>
                    <a:pt x="33" y="21"/>
                    <a:pt x="20" y="23"/>
                    <a:pt x="16" y="32"/>
                  </a:cubicBezTo>
                  <a:cubicBezTo>
                    <a:pt x="7" y="31"/>
                    <a:pt x="5" y="25"/>
                    <a:pt x="0" y="17"/>
                  </a:cubicBezTo>
                  <a:cubicBezTo>
                    <a:pt x="4" y="14"/>
                    <a:pt x="5" y="15"/>
                    <a:pt x="3" y="1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3" name="未知"/>
            <p:cNvSpPr>
              <a:spLocks/>
            </p:cNvSpPr>
            <p:nvPr/>
          </p:nvSpPr>
          <p:spPr bwMode="auto">
            <a:xfrm>
              <a:off x="415" y="148"/>
              <a:ext cx="28" cy="32"/>
            </a:xfrm>
            <a:custGeom>
              <a:avLst/>
              <a:gdLst>
                <a:gd name="T0" fmla="*/ 3 w 28"/>
                <a:gd name="T1" fmla="*/ 7 h 32"/>
                <a:gd name="T2" fmla="*/ 26 w 28"/>
                <a:gd name="T3" fmla="*/ 32 h 32"/>
                <a:gd name="T4" fmla="*/ 12 w 28"/>
                <a:gd name="T5" fmla="*/ 10 h 32"/>
                <a:gd name="T6" fmla="*/ 3 w 28"/>
                <a:gd name="T7" fmla="*/ 7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2"/>
                <a:gd name="T14" fmla="*/ 28 w 2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2">
                  <a:moveTo>
                    <a:pt x="3" y="7"/>
                  </a:moveTo>
                  <a:cubicBezTo>
                    <a:pt x="5" y="15"/>
                    <a:pt x="18" y="30"/>
                    <a:pt x="26" y="32"/>
                  </a:cubicBezTo>
                  <a:cubicBezTo>
                    <a:pt x="28" y="18"/>
                    <a:pt x="26" y="13"/>
                    <a:pt x="12" y="10"/>
                  </a:cubicBezTo>
                  <a:cubicBezTo>
                    <a:pt x="11" y="9"/>
                    <a:pt x="0" y="0"/>
                    <a:pt x="3" y="7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4" name="未知"/>
            <p:cNvSpPr>
              <a:spLocks/>
            </p:cNvSpPr>
            <p:nvPr/>
          </p:nvSpPr>
          <p:spPr bwMode="auto">
            <a:xfrm>
              <a:off x="519" y="253"/>
              <a:ext cx="36" cy="53"/>
            </a:xfrm>
            <a:custGeom>
              <a:avLst/>
              <a:gdLst>
                <a:gd name="T0" fmla="*/ 27 w 36"/>
                <a:gd name="T1" fmla="*/ 7 h 53"/>
                <a:gd name="T2" fmla="*/ 12 w 36"/>
                <a:gd name="T3" fmla="*/ 23 h 53"/>
                <a:gd name="T4" fmla="*/ 4 w 36"/>
                <a:gd name="T5" fmla="*/ 37 h 53"/>
                <a:gd name="T6" fmla="*/ 1 w 36"/>
                <a:gd name="T7" fmla="*/ 53 h 53"/>
                <a:gd name="T8" fmla="*/ 33 w 36"/>
                <a:gd name="T9" fmla="*/ 13 h 53"/>
                <a:gd name="T10" fmla="*/ 27 w 36"/>
                <a:gd name="T11" fmla="*/ 7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53"/>
                <a:gd name="T20" fmla="*/ 36 w 36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53">
                  <a:moveTo>
                    <a:pt x="27" y="7"/>
                  </a:moveTo>
                  <a:cubicBezTo>
                    <a:pt x="23" y="13"/>
                    <a:pt x="17" y="18"/>
                    <a:pt x="12" y="23"/>
                  </a:cubicBezTo>
                  <a:cubicBezTo>
                    <a:pt x="10" y="30"/>
                    <a:pt x="6" y="31"/>
                    <a:pt x="4" y="37"/>
                  </a:cubicBezTo>
                  <a:cubicBezTo>
                    <a:pt x="3" y="44"/>
                    <a:pt x="0" y="46"/>
                    <a:pt x="1" y="53"/>
                  </a:cubicBezTo>
                  <a:cubicBezTo>
                    <a:pt x="11" y="48"/>
                    <a:pt x="25" y="24"/>
                    <a:pt x="33" y="13"/>
                  </a:cubicBezTo>
                  <a:cubicBezTo>
                    <a:pt x="36" y="0"/>
                    <a:pt x="22" y="2"/>
                    <a:pt x="27" y="7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5" name="未知"/>
            <p:cNvSpPr>
              <a:spLocks/>
            </p:cNvSpPr>
            <p:nvPr/>
          </p:nvSpPr>
          <p:spPr bwMode="auto">
            <a:xfrm>
              <a:off x="382" y="274"/>
              <a:ext cx="49" cy="20"/>
            </a:xfrm>
            <a:custGeom>
              <a:avLst/>
              <a:gdLst>
                <a:gd name="T0" fmla="*/ 5 w 49"/>
                <a:gd name="T1" fmla="*/ 5 h 20"/>
                <a:gd name="T2" fmla="*/ 24 w 49"/>
                <a:gd name="T3" fmla="*/ 1 h 20"/>
                <a:gd name="T4" fmla="*/ 38 w 49"/>
                <a:gd name="T5" fmla="*/ 2 h 20"/>
                <a:gd name="T6" fmla="*/ 30 w 49"/>
                <a:gd name="T7" fmla="*/ 20 h 20"/>
                <a:gd name="T8" fmla="*/ 5 w 49"/>
                <a:gd name="T9" fmla="*/ 11 h 20"/>
                <a:gd name="T10" fmla="*/ 5 w 49"/>
                <a:gd name="T11" fmla="*/ 5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0"/>
                <a:gd name="T20" fmla="*/ 49 w 4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0">
                  <a:moveTo>
                    <a:pt x="5" y="5"/>
                  </a:moveTo>
                  <a:cubicBezTo>
                    <a:pt x="12" y="4"/>
                    <a:pt x="17" y="2"/>
                    <a:pt x="24" y="1"/>
                  </a:cubicBezTo>
                  <a:cubicBezTo>
                    <a:pt x="29" y="1"/>
                    <a:pt x="34" y="0"/>
                    <a:pt x="38" y="2"/>
                  </a:cubicBezTo>
                  <a:cubicBezTo>
                    <a:pt x="49" y="6"/>
                    <a:pt x="35" y="19"/>
                    <a:pt x="30" y="20"/>
                  </a:cubicBezTo>
                  <a:cubicBezTo>
                    <a:pt x="12" y="19"/>
                    <a:pt x="21" y="16"/>
                    <a:pt x="5" y="11"/>
                  </a:cubicBezTo>
                  <a:cubicBezTo>
                    <a:pt x="0" y="1"/>
                    <a:pt x="13" y="5"/>
                    <a:pt x="5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6" name="未知"/>
            <p:cNvSpPr>
              <a:spLocks/>
            </p:cNvSpPr>
            <p:nvPr/>
          </p:nvSpPr>
          <p:spPr bwMode="auto">
            <a:xfrm>
              <a:off x="284" y="330"/>
              <a:ext cx="32" cy="23"/>
            </a:xfrm>
            <a:custGeom>
              <a:avLst/>
              <a:gdLst>
                <a:gd name="T0" fmla="*/ 10 w 32"/>
                <a:gd name="T1" fmla="*/ 3 h 23"/>
                <a:gd name="T2" fmla="*/ 17 w 32"/>
                <a:gd name="T3" fmla="*/ 23 h 23"/>
                <a:gd name="T4" fmla="*/ 31 w 32"/>
                <a:gd name="T5" fmla="*/ 11 h 23"/>
                <a:gd name="T6" fmla="*/ 19 w 32"/>
                <a:gd name="T7" fmla="*/ 0 h 23"/>
                <a:gd name="T8" fmla="*/ 10 w 32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3"/>
                <a:gd name="T17" fmla="*/ 32 w 32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3">
                  <a:moveTo>
                    <a:pt x="10" y="3"/>
                  </a:moveTo>
                  <a:cubicBezTo>
                    <a:pt x="0" y="13"/>
                    <a:pt x="6" y="18"/>
                    <a:pt x="17" y="23"/>
                  </a:cubicBezTo>
                  <a:cubicBezTo>
                    <a:pt x="32" y="20"/>
                    <a:pt x="26" y="21"/>
                    <a:pt x="31" y="11"/>
                  </a:cubicBezTo>
                  <a:cubicBezTo>
                    <a:pt x="28" y="4"/>
                    <a:pt x="26" y="3"/>
                    <a:pt x="19" y="0"/>
                  </a:cubicBezTo>
                  <a:cubicBezTo>
                    <a:pt x="11" y="3"/>
                    <a:pt x="14" y="3"/>
                    <a:pt x="10" y="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7" name="未知"/>
            <p:cNvSpPr>
              <a:spLocks/>
            </p:cNvSpPr>
            <p:nvPr/>
          </p:nvSpPr>
          <p:spPr bwMode="auto">
            <a:xfrm>
              <a:off x="188" y="373"/>
              <a:ext cx="46" cy="40"/>
            </a:xfrm>
            <a:custGeom>
              <a:avLst/>
              <a:gdLst>
                <a:gd name="T0" fmla="*/ 4 w 46"/>
                <a:gd name="T1" fmla="*/ 20 h 40"/>
                <a:gd name="T2" fmla="*/ 35 w 46"/>
                <a:gd name="T3" fmla="*/ 1 h 40"/>
                <a:gd name="T4" fmla="*/ 43 w 46"/>
                <a:gd name="T5" fmla="*/ 2 h 40"/>
                <a:gd name="T6" fmla="*/ 35 w 46"/>
                <a:gd name="T7" fmla="*/ 14 h 40"/>
                <a:gd name="T8" fmla="*/ 14 w 46"/>
                <a:gd name="T9" fmla="*/ 35 h 40"/>
                <a:gd name="T10" fmla="*/ 2 w 46"/>
                <a:gd name="T11" fmla="*/ 40 h 40"/>
                <a:gd name="T12" fmla="*/ 4 w 46"/>
                <a:gd name="T13" fmla="*/ 2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40"/>
                <a:gd name="T23" fmla="*/ 46 w 4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40">
                  <a:moveTo>
                    <a:pt x="4" y="20"/>
                  </a:moveTo>
                  <a:cubicBezTo>
                    <a:pt x="15" y="11"/>
                    <a:pt x="19" y="3"/>
                    <a:pt x="35" y="1"/>
                  </a:cubicBezTo>
                  <a:cubicBezTo>
                    <a:pt x="38" y="1"/>
                    <a:pt x="41" y="0"/>
                    <a:pt x="43" y="2"/>
                  </a:cubicBezTo>
                  <a:cubicBezTo>
                    <a:pt x="46" y="5"/>
                    <a:pt x="35" y="14"/>
                    <a:pt x="35" y="14"/>
                  </a:cubicBezTo>
                  <a:cubicBezTo>
                    <a:pt x="30" y="20"/>
                    <a:pt x="21" y="31"/>
                    <a:pt x="14" y="35"/>
                  </a:cubicBezTo>
                  <a:cubicBezTo>
                    <a:pt x="10" y="37"/>
                    <a:pt x="2" y="40"/>
                    <a:pt x="2" y="40"/>
                  </a:cubicBezTo>
                  <a:cubicBezTo>
                    <a:pt x="0" y="31"/>
                    <a:pt x="7" y="22"/>
                    <a:pt x="4" y="2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8" name="未知"/>
            <p:cNvSpPr>
              <a:spLocks/>
            </p:cNvSpPr>
            <p:nvPr/>
          </p:nvSpPr>
          <p:spPr bwMode="auto">
            <a:xfrm>
              <a:off x="410" y="347"/>
              <a:ext cx="29" cy="19"/>
            </a:xfrm>
            <a:custGeom>
              <a:avLst/>
              <a:gdLst>
                <a:gd name="T0" fmla="*/ 14 w 29"/>
                <a:gd name="T1" fmla="*/ 1 h 19"/>
                <a:gd name="T2" fmla="*/ 8 w 29"/>
                <a:gd name="T3" fmla="*/ 15 h 19"/>
                <a:gd name="T4" fmla="*/ 28 w 29"/>
                <a:gd name="T5" fmla="*/ 19 h 19"/>
                <a:gd name="T6" fmla="*/ 20 w 29"/>
                <a:gd name="T7" fmla="*/ 6 h 19"/>
                <a:gd name="T8" fmla="*/ 14 w 29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9"/>
                <a:gd name="T17" fmla="*/ 29 w 2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9">
                  <a:moveTo>
                    <a:pt x="14" y="1"/>
                  </a:moveTo>
                  <a:cubicBezTo>
                    <a:pt x="9" y="3"/>
                    <a:pt x="0" y="9"/>
                    <a:pt x="8" y="15"/>
                  </a:cubicBezTo>
                  <a:cubicBezTo>
                    <a:pt x="12" y="18"/>
                    <a:pt x="23" y="18"/>
                    <a:pt x="28" y="19"/>
                  </a:cubicBezTo>
                  <a:cubicBezTo>
                    <a:pt x="29" y="11"/>
                    <a:pt x="27" y="10"/>
                    <a:pt x="20" y="6"/>
                  </a:cubicBezTo>
                  <a:cubicBezTo>
                    <a:pt x="16" y="0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89" name="未知"/>
            <p:cNvSpPr>
              <a:spLocks/>
            </p:cNvSpPr>
            <p:nvPr/>
          </p:nvSpPr>
          <p:spPr bwMode="auto">
            <a:xfrm>
              <a:off x="516" y="127"/>
              <a:ext cx="12" cy="22"/>
            </a:xfrm>
            <a:custGeom>
              <a:avLst/>
              <a:gdLst>
                <a:gd name="T0" fmla="*/ 4 w 12"/>
                <a:gd name="T1" fmla="*/ 2 h 22"/>
                <a:gd name="T2" fmla="*/ 1 w 12"/>
                <a:gd name="T3" fmla="*/ 22 h 22"/>
                <a:gd name="T4" fmla="*/ 12 w 12"/>
                <a:gd name="T5" fmla="*/ 2 h 22"/>
                <a:gd name="T6" fmla="*/ 4 w 12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22"/>
                <a:gd name="T14" fmla="*/ 12 w 1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22">
                  <a:moveTo>
                    <a:pt x="4" y="2"/>
                  </a:moveTo>
                  <a:cubicBezTo>
                    <a:pt x="3" y="9"/>
                    <a:pt x="0" y="14"/>
                    <a:pt x="1" y="22"/>
                  </a:cubicBezTo>
                  <a:cubicBezTo>
                    <a:pt x="11" y="19"/>
                    <a:pt x="7" y="11"/>
                    <a:pt x="12" y="2"/>
                  </a:cubicBezTo>
                  <a:cubicBezTo>
                    <a:pt x="6" y="1"/>
                    <a:pt x="9" y="0"/>
                    <a:pt x="4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90" name="未知"/>
            <p:cNvSpPr>
              <a:spLocks/>
            </p:cNvSpPr>
            <p:nvPr/>
          </p:nvSpPr>
          <p:spPr bwMode="auto">
            <a:xfrm>
              <a:off x="43" y="89"/>
              <a:ext cx="20" cy="24"/>
            </a:xfrm>
            <a:custGeom>
              <a:avLst/>
              <a:gdLst>
                <a:gd name="T0" fmla="*/ 8 w 20"/>
                <a:gd name="T1" fmla="*/ 0 h 24"/>
                <a:gd name="T2" fmla="*/ 20 w 20"/>
                <a:gd name="T3" fmla="*/ 12 h 24"/>
                <a:gd name="T4" fmla="*/ 11 w 20"/>
                <a:gd name="T5" fmla="*/ 24 h 24"/>
                <a:gd name="T6" fmla="*/ 0 w 20"/>
                <a:gd name="T7" fmla="*/ 10 h 24"/>
                <a:gd name="T8" fmla="*/ 8 w 2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4"/>
                <a:gd name="T17" fmla="*/ 20 w 2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4">
                  <a:moveTo>
                    <a:pt x="8" y="0"/>
                  </a:moveTo>
                  <a:cubicBezTo>
                    <a:pt x="17" y="1"/>
                    <a:pt x="17" y="4"/>
                    <a:pt x="20" y="12"/>
                  </a:cubicBezTo>
                  <a:cubicBezTo>
                    <a:pt x="18" y="18"/>
                    <a:pt x="17" y="21"/>
                    <a:pt x="11" y="24"/>
                  </a:cubicBezTo>
                  <a:cubicBezTo>
                    <a:pt x="5" y="19"/>
                    <a:pt x="3" y="17"/>
                    <a:pt x="0" y="10"/>
                  </a:cubicBezTo>
                  <a:cubicBezTo>
                    <a:pt x="3" y="1"/>
                    <a:pt x="0" y="4"/>
                    <a:pt x="8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91" name="未知"/>
            <p:cNvSpPr>
              <a:spLocks/>
            </p:cNvSpPr>
            <p:nvPr/>
          </p:nvSpPr>
          <p:spPr bwMode="auto">
            <a:xfrm>
              <a:off x="91" y="158"/>
              <a:ext cx="40" cy="34"/>
            </a:xfrm>
            <a:custGeom>
              <a:avLst/>
              <a:gdLst>
                <a:gd name="T0" fmla="*/ 33 w 40"/>
                <a:gd name="T1" fmla="*/ 0 h 34"/>
                <a:gd name="T2" fmla="*/ 17 w 40"/>
                <a:gd name="T3" fmla="*/ 6 h 34"/>
                <a:gd name="T4" fmla="*/ 14 w 40"/>
                <a:gd name="T5" fmla="*/ 15 h 34"/>
                <a:gd name="T6" fmla="*/ 0 w 40"/>
                <a:gd name="T7" fmla="*/ 24 h 34"/>
                <a:gd name="T8" fmla="*/ 27 w 40"/>
                <a:gd name="T9" fmla="*/ 21 h 34"/>
                <a:gd name="T10" fmla="*/ 36 w 40"/>
                <a:gd name="T11" fmla="*/ 12 h 34"/>
                <a:gd name="T12" fmla="*/ 33 w 4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34"/>
                <a:gd name="T23" fmla="*/ 40 w 4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34">
                  <a:moveTo>
                    <a:pt x="33" y="0"/>
                  </a:moveTo>
                  <a:cubicBezTo>
                    <a:pt x="26" y="1"/>
                    <a:pt x="22" y="2"/>
                    <a:pt x="17" y="6"/>
                  </a:cubicBezTo>
                  <a:cubicBezTo>
                    <a:pt x="16" y="9"/>
                    <a:pt x="16" y="13"/>
                    <a:pt x="14" y="15"/>
                  </a:cubicBezTo>
                  <a:cubicBezTo>
                    <a:pt x="10" y="19"/>
                    <a:pt x="0" y="24"/>
                    <a:pt x="0" y="24"/>
                  </a:cubicBezTo>
                  <a:cubicBezTo>
                    <a:pt x="9" y="34"/>
                    <a:pt x="18" y="28"/>
                    <a:pt x="27" y="21"/>
                  </a:cubicBezTo>
                  <a:cubicBezTo>
                    <a:pt x="30" y="18"/>
                    <a:pt x="36" y="12"/>
                    <a:pt x="36" y="12"/>
                  </a:cubicBezTo>
                  <a:cubicBezTo>
                    <a:pt x="40" y="2"/>
                    <a:pt x="21" y="0"/>
                    <a:pt x="33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92" name="未知"/>
            <p:cNvSpPr>
              <a:spLocks/>
            </p:cNvSpPr>
            <p:nvPr/>
          </p:nvSpPr>
          <p:spPr bwMode="auto">
            <a:xfrm>
              <a:off x="38" y="235"/>
              <a:ext cx="41" cy="30"/>
            </a:xfrm>
            <a:custGeom>
              <a:avLst/>
              <a:gdLst>
                <a:gd name="T0" fmla="*/ 14 w 41"/>
                <a:gd name="T1" fmla="*/ 5 h 30"/>
                <a:gd name="T2" fmla="*/ 13 w 41"/>
                <a:gd name="T3" fmla="*/ 19 h 30"/>
                <a:gd name="T4" fmla="*/ 25 w 41"/>
                <a:gd name="T5" fmla="*/ 29 h 30"/>
                <a:gd name="T6" fmla="*/ 35 w 41"/>
                <a:gd name="T7" fmla="*/ 28 h 30"/>
                <a:gd name="T8" fmla="*/ 22 w 41"/>
                <a:gd name="T9" fmla="*/ 10 h 30"/>
                <a:gd name="T10" fmla="*/ 13 w 41"/>
                <a:gd name="T11" fmla="*/ 7 h 30"/>
                <a:gd name="T12" fmla="*/ 14 w 41"/>
                <a:gd name="T13" fmla="*/ 5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0"/>
                <a:gd name="T23" fmla="*/ 41 w 4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0">
                  <a:moveTo>
                    <a:pt x="14" y="5"/>
                  </a:moveTo>
                  <a:cubicBezTo>
                    <a:pt x="5" y="10"/>
                    <a:pt x="0" y="15"/>
                    <a:pt x="13" y="19"/>
                  </a:cubicBezTo>
                  <a:cubicBezTo>
                    <a:pt x="21" y="29"/>
                    <a:pt x="16" y="27"/>
                    <a:pt x="25" y="29"/>
                  </a:cubicBezTo>
                  <a:cubicBezTo>
                    <a:pt x="28" y="29"/>
                    <a:pt x="32" y="30"/>
                    <a:pt x="35" y="28"/>
                  </a:cubicBezTo>
                  <a:cubicBezTo>
                    <a:pt x="41" y="23"/>
                    <a:pt x="22" y="10"/>
                    <a:pt x="22" y="10"/>
                  </a:cubicBezTo>
                  <a:cubicBezTo>
                    <a:pt x="19" y="2"/>
                    <a:pt x="18" y="0"/>
                    <a:pt x="13" y="7"/>
                  </a:cubicBezTo>
                  <a:cubicBezTo>
                    <a:pt x="13" y="8"/>
                    <a:pt x="14" y="6"/>
                    <a:pt x="14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93" name="未知"/>
            <p:cNvSpPr>
              <a:spLocks/>
            </p:cNvSpPr>
            <p:nvPr/>
          </p:nvSpPr>
          <p:spPr bwMode="auto">
            <a:xfrm>
              <a:off x="90" y="328"/>
              <a:ext cx="22" cy="20"/>
            </a:xfrm>
            <a:custGeom>
              <a:avLst/>
              <a:gdLst>
                <a:gd name="T0" fmla="*/ 10 w 22"/>
                <a:gd name="T1" fmla="*/ 5 h 20"/>
                <a:gd name="T2" fmla="*/ 19 w 22"/>
                <a:gd name="T3" fmla="*/ 19 h 20"/>
                <a:gd name="T4" fmla="*/ 0 w 22"/>
                <a:gd name="T5" fmla="*/ 10 h 20"/>
                <a:gd name="T6" fmla="*/ 10 w 22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0"/>
                <a:gd name="T14" fmla="*/ 22 w 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0">
                  <a:moveTo>
                    <a:pt x="10" y="5"/>
                  </a:moveTo>
                  <a:cubicBezTo>
                    <a:pt x="21" y="8"/>
                    <a:pt x="22" y="8"/>
                    <a:pt x="19" y="19"/>
                  </a:cubicBezTo>
                  <a:cubicBezTo>
                    <a:pt x="10" y="17"/>
                    <a:pt x="2" y="20"/>
                    <a:pt x="0" y="10"/>
                  </a:cubicBezTo>
                  <a:cubicBezTo>
                    <a:pt x="2" y="7"/>
                    <a:pt x="5" y="0"/>
                    <a:pt x="10" y="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1794" name="未知"/>
            <p:cNvSpPr>
              <a:spLocks/>
            </p:cNvSpPr>
            <p:nvPr/>
          </p:nvSpPr>
          <p:spPr bwMode="auto">
            <a:xfrm>
              <a:off x="42" y="347"/>
              <a:ext cx="23" cy="43"/>
            </a:xfrm>
            <a:custGeom>
              <a:avLst/>
              <a:gdLst>
                <a:gd name="T0" fmla="*/ 9 w 23"/>
                <a:gd name="T1" fmla="*/ 0 h 43"/>
                <a:gd name="T2" fmla="*/ 3 w 23"/>
                <a:gd name="T3" fmla="*/ 22 h 43"/>
                <a:gd name="T4" fmla="*/ 7 w 23"/>
                <a:gd name="T5" fmla="*/ 43 h 43"/>
                <a:gd name="T6" fmla="*/ 21 w 23"/>
                <a:gd name="T7" fmla="*/ 12 h 43"/>
                <a:gd name="T8" fmla="*/ 9 w 2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3"/>
                <a:gd name="T17" fmla="*/ 23 w 2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3">
                  <a:moveTo>
                    <a:pt x="9" y="0"/>
                  </a:moveTo>
                  <a:cubicBezTo>
                    <a:pt x="11" y="10"/>
                    <a:pt x="12" y="16"/>
                    <a:pt x="3" y="22"/>
                  </a:cubicBezTo>
                  <a:cubicBezTo>
                    <a:pt x="0" y="30"/>
                    <a:pt x="0" y="38"/>
                    <a:pt x="7" y="43"/>
                  </a:cubicBezTo>
                  <a:cubicBezTo>
                    <a:pt x="23" y="40"/>
                    <a:pt x="9" y="22"/>
                    <a:pt x="21" y="12"/>
                  </a:cubicBezTo>
                  <a:cubicBezTo>
                    <a:pt x="23" y="4"/>
                    <a:pt x="16" y="4"/>
                    <a:pt x="9" y="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100454" name="Rectangle 102"/>
          <p:cNvSpPr>
            <a:spLocks noChangeArrowheads="1"/>
          </p:cNvSpPr>
          <p:nvPr/>
        </p:nvSpPr>
        <p:spPr bwMode="auto">
          <a:xfrm>
            <a:off x="1690688" y="3746500"/>
            <a:ext cx="977900" cy="288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8275" indent="-168275" algn="ctr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None/>
              <a:tabLst>
                <a:tab pos="8521700" algn="r"/>
              </a:tabLst>
            </a:pPr>
            <a:r>
              <a:rPr lang="zh-CN" altLang="en-US" sz="1500" b="1">
                <a:solidFill>
                  <a:srgbClr val="965E45"/>
                </a:solidFill>
                <a:latin typeface="Calibri" pitchFamily="34" charset="0"/>
                <a:ea typeface="幼圆" pitchFamily="49" charset="-122"/>
              </a:rPr>
              <a:t>信源信度</a:t>
            </a:r>
          </a:p>
        </p:txBody>
      </p:sp>
      <p:sp>
        <p:nvSpPr>
          <p:cNvPr id="100455" name="Rectangle 103"/>
          <p:cNvSpPr>
            <a:spLocks noChangeArrowheads="1"/>
          </p:cNvSpPr>
          <p:nvPr/>
        </p:nvSpPr>
        <p:spPr bwMode="auto">
          <a:xfrm>
            <a:off x="900113" y="2709863"/>
            <a:ext cx="1223962" cy="3190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8275" indent="-168275" algn="ctr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None/>
              <a:tabLst>
                <a:tab pos="8521700" algn="r"/>
              </a:tabLst>
            </a:pPr>
            <a:r>
              <a:rPr lang="zh-CN" altLang="en-US" sz="1700" b="1">
                <a:solidFill>
                  <a:srgbClr val="965E45"/>
                </a:solidFill>
                <a:latin typeface="Calibri" pitchFamily="34" charset="0"/>
                <a:ea typeface="幼圆" pitchFamily="49" charset="-122"/>
              </a:rPr>
              <a:t>地位差异</a:t>
            </a:r>
          </a:p>
        </p:txBody>
      </p:sp>
      <p:sp>
        <p:nvSpPr>
          <p:cNvPr id="100456" name="Rectangle 104"/>
          <p:cNvSpPr>
            <a:spLocks noChangeArrowheads="1"/>
          </p:cNvSpPr>
          <p:nvPr/>
        </p:nvSpPr>
        <p:spPr bwMode="auto">
          <a:xfrm>
            <a:off x="7126288" y="2638425"/>
            <a:ext cx="977900" cy="288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8275" indent="-168275" algn="ctr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None/>
              <a:tabLst>
                <a:tab pos="8521700" algn="r"/>
              </a:tabLst>
            </a:pPr>
            <a:r>
              <a:rPr lang="zh-CN" altLang="en-US" sz="1500" b="1">
                <a:solidFill>
                  <a:srgbClr val="965E45"/>
                </a:solidFill>
                <a:latin typeface="Calibri" pitchFamily="34" charset="0"/>
                <a:ea typeface="幼圆" pitchFamily="49" charset="-122"/>
              </a:rPr>
              <a:t>经验主义</a:t>
            </a:r>
          </a:p>
        </p:txBody>
      </p:sp>
      <p:sp>
        <p:nvSpPr>
          <p:cNvPr id="100457" name="Rectangle 105"/>
          <p:cNvSpPr>
            <a:spLocks noChangeArrowheads="1"/>
          </p:cNvSpPr>
          <p:nvPr/>
        </p:nvSpPr>
        <p:spPr bwMode="auto">
          <a:xfrm>
            <a:off x="6478588" y="3784600"/>
            <a:ext cx="977900" cy="288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8275" indent="-168275" algn="ctr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None/>
              <a:tabLst>
                <a:tab pos="8521700" algn="r"/>
              </a:tabLst>
            </a:pPr>
            <a:r>
              <a:rPr lang="zh-CN" altLang="en-US" sz="1500" b="1">
                <a:solidFill>
                  <a:srgbClr val="965E45"/>
                </a:solidFill>
                <a:latin typeface="Calibri" pitchFamily="34" charset="0"/>
                <a:ea typeface="幼圆" pitchFamily="49" charset="-122"/>
              </a:rPr>
              <a:t>情绪影响</a:t>
            </a:r>
          </a:p>
        </p:txBody>
      </p:sp>
      <p:sp>
        <p:nvSpPr>
          <p:cNvPr id="100458" name="未知" descr="Sand"/>
          <p:cNvSpPr>
            <a:spLocks/>
          </p:cNvSpPr>
          <p:nvPr/>
        </p:nvSpPr>
        <p:spPr bwMode="auto">
          <a:xfrm>
            <a:off x="2587625" y="2447925"/>
            <a:ext cx="1362075" cy="460375"/>
          </a:xfrm>
          <a:custGeom>
            <a:avLst/>
            <a:gdLst>
              <a:gd name="T0" fmla="*/ 0 w 858"/>
              <a:gd name="T1" fmla="*/ 290 h 290"/>
              <a:gd name="T2" fmla="*/ 0 w 858"/>
              <a:gd name="T3" fmla="*/ 207 h 290"/>
              <a:gd name="T4" fmla="*/ 78 w 858"/>
              <a:gd name="T5" fmla="*/ 207 h 290"/>
              <a:gd name="T6" fmla="*/ 207 w 858"/>
              <a:gd name="T7" fmla="*/ 200 h 290"/>
              <a:gd name="T8" fmla="*/ 321 w 858"/>
              <a:gd name="T9" fmla="*/ 188 h 290"/>
              <a:gd name="T10" fmla="*/ 460 w 858"/>
              <a:gd name="T11" fmla="*/ 165 h 290"/>
              <a:gd name="T12" fmla="*/ 586 w 858"/>
              <a:gd name="T13" fmla="*/ 132 h 290"/>
              <a:gd name="T14" fmla="*/ 672 w 858"/>
              <a:gd name="T15" fmla="*/ 101 h 290"/>
              <a:gd name="T16" fmla="*/ 711 w 858"/>
              <a:gd name="T17" fmla="*/ 77 h 290"/>
              <a:gd name="T18" fmla="*/ 742 w 858"/>
              <a:gd name="T19" fmla="*/ 53 h 290"/>
              <a:gd name="T20" fmla="*/ 768 w 858"/>
              <a:gd name="T21" fmla="*/ 17 h 290"/>
              <a:gd name="T22" fmla="*/ 769 w 858"/>
              <a:gd name="T23" fmla="*/ 0 h 290"/>
              <a:gd name="T24" fmla="*/ 858 w 858"/>
              <a:gd name="T25" fmla="*/ 50 h 290"/>
              <a:gd name="T26" fmla="*/ 846 w 858"/>
              <a:gd name="T27" fmla="*/ 89 h 290"/>
              <a:gd name="T28" fmla="*/ 825 w 858"/>
              <a:gd name="T29" fmla="*/ 113 h 290"/>
              <a:gd name="T30" fmla="*/ 795 w 858"/>
              <a:gd name="T31" fmla="*/ 135 h 290"/>
              <a:gd name="T32" fmla="*/ 771 w 858"/>
              <a:gd name="T33" fmla="*/ 153 h 290"/>
              <a:gd name="T34" fmla="*/ 735 w 858"/>
              <a:gd name="T35" fmla="*/ 173 h 290"/>
              <a:gd name="T36" fmla="*/ 667 w 858"/>
              <a:gd name="T37" fmla="*/ 200 h 290"/>
              <a:gd name="T38" fmla="*/ 588 w 858"/>
              <a:gd name="T39" fmla="*/ 222 h 290"/>
              <a:gd name="T40" fmla="*/ 520 w 858"/>
              <a:gd name="T41" fmla="*/ 239 h 290"/>
              <a:gd name="T42" fmla="*/ 418 w 858"/>
              <a:gd name="T43" fmla="*/ 257 h 290"/>
              <a:gd name="T44" fmla="*/ 310 w 858"/>
              <a:gd name="T45" fmla="*/ 273 h 290"/>
              <a:gd name="T46" fmla="*/ 217 w 858"/>
              <a:gd name="T47" fmla="*/ 282 h 290"/>
              <a:gd name="T48" fmla="*/ 103 w 858"/>
              <a:gd name="T49" fmla="*/ 288 h 290"/>
              <a:gd name="T50" fmla="*/ 0 w 858"/>
              <a:gd name="T51" fmla="*/ 290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58"/>
              <a:gd name="T79" fmla="*/ 0 h 290"/>
              <a:gd name="T80" fmla="*/ 858 w 858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58" h="290">
                <a:moveTo>
                  <a:pt x="0" y="290"/>
                </a:moveTo>
                <a:lnTo>
                  <a:pt x="0" y="207"/>
                </a:lnTo>
                <a:lnTo>
                  <a:pt x="78" y="207"/>
                </a:lnTo>
                <a:lnTo>
                  <a:pt x="207" y="200"/>
                </a:lnTo>
                <a:lnTo>
                  <a:pt x="321" y="188"/>
                </a:lnTo>
                <a:lnTo>
                  <a:pt x="460" y="165"/>
                </a:lnTo>
                <a:lnTo>
                  <a:pt x="586" y="132"/>
                </a:lnTo>
                <a:lnTo>
                  <a:pt x="672" y="101"/>
                </a:lnTo>
                <a:lnTo>
                  <a:pt x="711" y="77"/>
                </a:lnTo>
                <a:lnTo>
                  <a:pt x="742" y="53"/>
                </a:lnTo>
                <a:lnTo>
                  <a:pt x="768" y="17"/>
                </a:lnTo>
                <a:lnTo>
                  <a:pt x="769" y="0"/>
                </a:lnTo>
                <a:lnTo>
                  <a:pt x="858" y="50"/>
                </a:lnTo>
                <a:lnTo>
                  <a:pt x="846" y="89"/>
                </a:lnTo>
                <a:lnTo>
                  <a:pt x="825" y="113"/>
                </a:lnTo>
                <a:lnTo>
                  <a:pt x="795" y="135"/>
                </a:lnTo>
                <a:lnTo>
                  <a:pt x="771" y="153"/>
                </a:lnTo>
                <a:lnTo>
                  <a:pt x="735" y="173"/>
                </a:lnTo>
                <a:lnTo>
                  <a:pt x="667" y="200"/>
                </a:lnTo>
                <a:lnTo>
                  <a:pt x="588" y="222"/>
                </a:lnTo>
                <a:lnTo>
                  <a:pt x="520" y="239"/>
                </a:lnTo>
                <a:lnTo>
                  <a:pt x="418" y="257"/>
                </a:lnTo>
                <a:lnTo>
                  <a:pt x="310" y="273"/>
                </a:lnTo>
                <a:lnTo>
                  <a:pt x="217" y="282"/>
                </a:lnTo>
                <a:lnTo>
                  <a:pt x="103" y="288"/>
                </a:lnTo>
                <a:lnTo>
                  <a:pt x="0" y="29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00459" name="未知" descr="Sand"/>
          <p:cNvSpPr>
            <a:spLocks/>
          </p:cNvSpPr>
          <p:nvPr/>
        </p:nvSpPr>
        <p:spPr bwMode="auto">
          <a:xfrm flipH="1">
            <a:off x="5280025" y="2447925"/>
            <a:ext cx="1362075" cy="460375"/>
          </a:xfrm>
          <a:custGeom>
            <a:avLst/>
            <a:gdLst>
              <a:gd name="T0" fmla="*/ 0 w 858"/>
              <a:gd name="T1" fmla="*/ 290 h 290"/>
              <a:gd name="T2" fmla="*/ 0 w 858"/>
              <a:gd name="T3" fmla="*/ 207 h 290"/>
              <a:gd name="T4" fmla="*/ 78 w 858"/>
              <a:gd name="T5" fmla="*/ 207 h 290"/>
              <a:gd name="T6" fmla="*/ 207 w 858"/>
              <a:gd name="T7" fmla="*/ 200 h 290"/>
              <a:gd name="T8" fmla="*/ 321 w 858"/>
              <a:gd name="T9" fmla="*/ 188 h 290"/>
              <a:gd name="T10" fmla="*/ 460 w 858"/>
              <a:gd name="T11" fmla="*/ 165 h 290"/>
              <a:gd name="T12" fmla="*/ 586 w 858"/>
              <a:gd name="T13" fmla="*/ 132 h 290"/>
              <a:gd name="T14" fmla="*/ 672 w 858"/>
              <a:gd name="T15" fmla="*/ 101 h 290"/>
              <a:gd name="T16" fmla="*/ 711 w 858"/>
              <a:gd name="T17" fmla="*/ 77 h 290"/>
              <a:gd name="T18" fmla="*/ 742 w 858"/>
              <a:gd name="T19" fmla="*/ 53 h 290"/>
              <a:gd name="T20" fmla="*/ 768 w 858"/>
              <a:gd name="T21" fmla="*/ 17 h 290"/>
              <a:gd name="T22" fmla="*/ 769 w 858"/>
              <a:gd name="T23" fmla="*/ 0 h 290"/>
              <a:gd name="T24" fmla="*/ 858 w 858"/>
              <a:gd name="T25" fmla="*/ 50 h 290"/>
              <a:gd name="T26" fmla="*/ 846 w 858"/>
              <a:gd name="T27" fmla="*/ 89 h 290"/>
              <a:gd name="T28" fmla="*/ 825 w 858"/>
              <a:gd name="T29" fmla="*/ 113 h 290"/>
              <a:gd name="T30" fmla="*/ 795 w 858"/>
              <a:gd name="T31" fmla="*/ 135 h 290"/>
              <a:gd name="T32" fmla="*/ 771 w 858"/>
              <a:gd name="T33" fmla="*/ 153 h 290"/>
              <a:gd name="T34" fmla="*/ 735 w 858"/>
              <a:gd name="T35" fmla="*/ 173 h 290"/>
              <a:gd name="T36" fmla="*/ 667 w 858"/>
              <a:gd name="T37" fmla="*/ 200 h 290"/>
              <a:gd name="T38" fmla="*/ 588 w 858"/>
              <a:gd name="T39" fmla="*/ 222 h 290"/>
              <a:gd name="T40" fmla="*/ 520 w 858"/>
              <a:gd name="T41" fmla="*/ 239 h 290"/>
              <a:gd name="T42" fmla="*/ 418 w 858"/>
              <a:gd name="T43" fmla="*/ 257 h 290"/>
              <a:gd name="T44" fmla="*/ 310 w 858"/>
              <a:gd name="T45" fmla="*/ 273 h 290"/>
              <a:gd name="T46" fmla="*/ 217 w 858"/>
              <a:gd name="T47" fmla="*/ 282 h 290"/>
              <a:gd name="T48" fmla="*/ 103 w 858"/>
              <a:gd name="T49" fmla="*/ 288 h 290"/>
              <a:gd name="T50" fmla="*/ 0 w 858"/>
              <a:gd name="T51" fmla="*/ 290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58"/>
              <a:gd name="T79" fmla="*/ 0 h 290"/>
              <a:gd name="T80" fmla="*/ 858 w 858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58" h="290">
                <a:moveTo>
                  <a:pt x="0" y="290"/>
                </a:moveTo>
                <a:lnTo>
                  <a:pt x="0" y="207"/>
                </a:lnTo>
                <a:lnTo>
                  <a:pt x="78" y="207"/>
                </a:lnTo>
                <a:lnTo>
                  <a:pt x="207" y="200"/>
                </a:lnTo>
                <a:lnTo>
                  <a:pt x="321" y="188"/>
                </a:lnTo>
                <a:lnTo>
                  <a:pt x="460" y="165"/>
                </a:lnTo>
                <a:lnTo>
                  <a:pt x="586" y="132"/>
                </a:lnTo>
                <a:lnTo>
                  <a:pt x="672" y="101"/>
                </a:lnTo>
                <a:lnTo>
                  <a:pt x="711" y="77"/>
                </a:lnTo>
                <a:lnTo>
                  <a:pt x="742" y="53"/>
                </a:lnTo>
                <a:lnTo>
                  <a:pt x="768" y="17"/>
                </a:lnTo>
                <a:lnTo>
                  <a:pt x="769" y="0"/>
                </a:lnTo>
                <a:lnTo>
                  <a:pt x="858" y="50"/>
                </a:lnTo>
                <a:lnTo>
                  <a:pt x="846" y="89"/>
                </a:lnTo>
                <a:lnTo>
                  <a:pt x="825" y="113"/>
                </a:lnTo>
                <a:lnTo>
                  <a:pt x="795" y="135"/>
                </a:lnTo>
                <a:lnTo>
                  <a:pt x="771" y="153"/>
                </a:lnTo>
                <a:lnTo>
                  <a:pt x="735" y="173"/>
                </a:lnTo>
                <a:lnTo>
                  <a:pt x="667" y="200"/>
                </a:lnTo>
                <a:lnTo>
                  <a:pt x="588" y="222"/>
                </a:lnTo>
                <a:lnTo>
                  <a:pt x="520" y="239"/>
                </a:lnTo>
                <a:lnTo>
                  <a:pt x="418" y="257"/>
                </a:lnTo>
                <a:lnTo>
                  <a:pt x="310" y="273"/>
                </a:lnTo>
                <a:lnTo>
                  <a:pt x="217" y="282"/>
                </a:lnTo>
                <a:lnTo>
                  <a:pt x="103" y="288"/>
                </a:lnTo>
                <a:lnTo>
                  <a:pt x="0" y="29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00460" name="未知" descr="Sand"/>
          <p:cNvSpPr>
            <a:spLocks/>
          </p:cNvSpPr>
          <p:nvPr/>
        </p:nvSpPr>
        <p:spPr bwMode="auto">
          <a:xfrm>
            <a:off x="4994275" y="2997200"/>
            <a:ext cx="1047750" cy="1035050"/>
          </a:xfrm>
          <a:custGeom>
            <a:avLst/>
            <a:gdLst>
              <a:gd name="T0" fmla="*/ 0 w 660"/>
              <a:gd name="T1" fmla="*/ 45 h 652"/>
              <a:gd name="T2" fmla="*/ 70 w 660"/>
              <a:gd name="T3" fmla="*/ 0 h 652"/>
              <a:gd name="T4" fmla="*/ 111 w 660"/>
              <a:gd name="T5" fmla="*/ 66 h 652"/>
              <a:gd name="T6" fmla="*/ 187 w 660"/>
              <a:gd name="T7" fmla="*/ 171 h 652"/>
              <a:gd name="T8" fmla="*/ 258 w 660"/>
              <a:gd name="T9" fmla="*/ 261 h 652"/>
              <a:gd name="T10" fmla="*/ 352 w 660"/>
              <a:gd name="T11" fmla="*/ 365 h 652"/>
              <a:gd name="T12" fmla="*/ 448 w 660"/>
              <a:gd name="T13" fmla="*/ 454 h 652"/>
              <a:gd name="T14" fmla="*/ 520 w 660"/>
              <a:gd name="T15" fmla="*/ 510 h 652"/>
              <a:gd name="T16" fmla="*/ 561 w 660"/>
              <a:gd name="T17" fmla="*/ 530 h 652"/>
              <a:gd name="T18" fmla="*/ 598 w 660"/>
              <a:gd name="T19" fmla="*/ 543 h 652"/>
              <a:gd name="T20" fmla="*/ 644 w 660"/>
              <a:gd name="T21" fmla="*/ 553 h 652"/>
              <a:gd name="T22" fmla="*/ 658 w 660"/>
              <a:gd name="T23" fmla="*/ 537 h 652"/>
              <a:gd name="T24" fmla="*/ 660 w 660"/>
              <a:gd name="T25" fmla="*/ 652 h 652"/>
              <a:gd name="T26" fmla="*/ 624 w 660"/>
              <a:gd name="T27" fmla="*/ 650 h 652"/>
              <a:gd name="T28" fmla="*/ 592 w 660"/>
              <a:gd name="T29" fmla="*/ 645 h 652"/>
              <a:gd name="T30" fmla="*/ 558 w 660"/>
              <a:gd name="T31" fmla="*/ 632 h 652"/>
              <a:gd name="T32" fmla="*/ 530 w 660"/>
              <a:gd name="T33" fmla="*/ 621 h 652"/>
              <a:gd name="T34" fmla="*/ 493 w 660"/>
              <a:gd name="T35" fmla="*/ 602 h 652"/>
              <a:gd name="T36" fmla="*/ 434 w 660"/>
              <a:gd name="T37" fmla="*/ 559 h 652"/>
              <a:gd name="T38" fmla="*/ 373 w 660"/>
              <a:gd name="T39" fmla="*/ 504 h 652"/>
              <a:gd name="T40" fmla="*/ 322 w 660"/>
              <a:gd name="T41" fmla="*/ 456 h 652"/>
              <a:gd name="T42" fmla="*/ 252 w 660"/>
              <a:gd name="T43" fmla="*/ 379 h 652"/>
              <a:gd name="T44" fmla="*/ 181 w 660"/>
              <a:gd name="T45" fmla="*/ 297 h 652"/>
              <a:gd name="T46" fmla="*/ 123 w 660"/>
              <a:gd name="T47" fmla="*/ 223 h 652"/>
              <a:gd name="T48" fmla="*/ 57 w 660"/>
              <a:gd name="T49" fmla="*/ 131 h 652"/>
              <a:gd name="T50" fmla="*/ 0 w 660"/>
              <a:gd name="T51" fmla="*/ 45 h 6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60"/>
              <a:gd name="T79" fmla="*/ 0 h 652"/>
              <a:gd name="T80" fmla="*/ 660 w 660"/>
              <a:gd name="T81" fmla="*/ 652 h 65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60" h="652">
                <a:moveTo>
                  <a:pt x="0" y="45"/>
                </a:moveTo>
                <a:lnTo>
                  <a:pt x="70" y="0"/>
                </a:lnTo>
                <a:lnTo>
                  <a:pt x="111" y="66"/>
                </a:lnTo>
                <a:lnTo>
                  <a:pt x="187" y="171"/>
                </a:lnTo>
                <a:lnTo>
                  <a:pt x="258" y="261"/>
                </a:lnTo>
                <a:lnTo>
                  <a:pt x="352" y="365"/>
                </a:lnTo>
                <a:lnTo>
                  <a:pt x="448" y="454"/>
                </a:lnTo>
                <a:lnTo>
                  <a:pt x="520" y="510"/>
                </a:lnTo>
                <a:lnTo>
                  <a:pt x="561" y="530"/>
                </a:lnTo>
                <a:lnTo>
                  <a:pt x="598" y="543"/>
                </a:lnTo>
                <a:lnTo>
                  <a:pt x="644" y="553"/>
                </a:lnTo>
                <a:lnTo>
                  <a:pt x="658" y="537"/>
                </a:lnTo>
                <a:lnTo>
                  <a:pt x="660" y="652"/>
                </a:lnTo>
                <a:lnTo>
                  <a:pt x="624" y="650"/>
                </a:lnTo>
                <a:lnTo>
                  <a:pt x="592" y="645"/>
                </a:lnTo>
                <a:lnTo>
                  <a:pt x="558" y="632"/>
                </a:lnTo>
                <a:lnTo>
                  <a:pt x="530" y="621"/>
                </a:lnTo>
                <a:lnTo>
                  <a:pt x="493" y="602"/>
                </a:lnTo>
                <a:lnTo>
                  <a:pt x="434" y="559"/>
                </a:lnTo>
                <a:lnTo>
                  <a:pt x="373" y="504"/>
                </a:lnTo>
                <a:lnTo>
                  <a:pt x="322" y="456"/>
                </a:lnTo>
                <a:lnTo>
                  <a:pt x="252" y="379"/>
                </a:lnTo>
                <a:lnTo>
                  <a:pt x="181" y="297"/>
                </a:lnTo>
                <a:lnTo>
                  <a:pt x="123" y="223"/>
                </a:lnTo>
                <a:lnTo>
                  <a:pt x="57" y="131"/>
                </a:lnTo>
                <a:lnTo>
                  <a:pt x="0" y="4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00461" name="未知" descr="Sand"/>
          <p:cNvSpPr>
            <a:spLocks/>
          </p:cNvSpPr>
          <p:nvPr/>
        </p:nvSpPr>
        <p:spPr bwMode="auto">
          <a:xfrm flipH="1">
            <a:off x="3165475" y="2997200"/>
            <a:ext cx="1047750" cy="1035050"/>
          </a:xfrm>
          <a:custGeom>
            <a:avLst/>
            <a:gdLst>
              <a:gd name="T0" fmla="*/ 0 w 660"/>
              <a:gd name="T1" fmla="*/ 45 h 652"/>
              <a:gd name="T2" fmla="*/ 70 w 660"/>
              <a:gd name="T3" fmla="*/ 0 h 652"/>
              <a:gd name="T4" fmla="*/ 111 w 660"/>
              <a:gd name="T5" fmla="*/ 66 h 652"/>
              <a:gd name="T6" fmla="*/ 187 w 660"/>
              <a:gd name="T7" fmla="*/ 171 h 652"/>
              <a:gd name="T8" fmla="*/ 258 w 660"/>
              <a:gd name="T9" fmla="*/ 261 h 652"/>
              <a:gd name="T10" fmla="*/ 352 w 660"/>
              <a:gd name="T11" fmla="*/ 365 h 652"/>
              <a:gd name="T12" fmla="*/ 448 w 660"/>
              <a:gd name="T13" fmla="*/ 454 h 652"/>
              <a:gd name="T14" fmla="*/ 520 w 660"/>
              <a:gd name="T15" fmla="*/ 510 h 652"/>
              <a:gd name="T16" fmla="*/ 561 w 660"/>
              <a:gd name="T17" fmla="*/ 530 h 652"/>
              <a:gd name="T18" fmla="*/ 598 w 660"/>
              <a:gd name="T19" fmla="*/ 543 h 652"/>
              <a:gd name="T20" fmla="*/ 644 w 660"/>
              <a:gd name="T21" fmla="*/ 553 h 652"/>
              <a:gd name="T22" fmla="*/ 658 w 660"/>
              <a:gd name="T23" fmla="*/ 537 h 652"/>
              <a:gd name="T24" fmla="*/ 660 w 660"/>
              <a:gd name="T25" fmla="*/ 652 h 652"/>
              <a:gd name="T26" fmla="*/ 624 w 660"/>
              <a:gd name="T27" fmla="*/ 650 h 652"/>
              <a:gd name="T28" fmla="*/ 592 w 660"/>
              <a:gd name="T29" fmla="*/ 645 h 652"/>
              <a:gd name="T30" fmla="*/ 558 w 660"/>
              <a:gd name="T31" fmla="*/ 632 h 652"/>
              <a:gd name="T32" fmla="*/ 530 w 660"/>
              <a:gd name="T33" fmla="*/ 621 h 652"/>
              <a:gd name="T34" fmla="*/ 493 w 660"/>
              <a:gd name="T35" fmla="*/ 602 h 652"/>
              <a:gd name="T36" fmla="*/ 434 w 660"/>
              <a:gd name="T37" fmla="*/ 559 h 652"/>
              <a:gd name="T38" fmla="*/ 373 w 660"/>
              <a:gd name="T39" fmla="*/ 504 h 652"/>
              <a:gd name="T40" fmla="*/ 322 w 660"/>
              <a:gd name="T41" fmla="*/ 456 h 652"/>
              <a:gd name="T42" fmla="*/ 252 w 660"/>
              <a:gd name="T43" fmla="*/ 379 h 652"/>
              <a:gd name="T44" fmla="*/ 181 w 660"/>
              <a:gd name="T45" fmla="*/ 297 h 652"/>
              <a:gd name="T46" fmla="*/ 123 w 660"/>
              <a:gd name="T47" fmla="*/ 223 h 652"/>
              <a:gd name="T48" fmla="*/ 57 w 660"/>
              <a:gd name="T49" fmla="*/ 131 h 652"/>
              <a:gd name="T50" fmla="*/ 0 w 660"/>
              <a:gd name="T51" fmla="*/ 45 h 6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60"/>
              <a:gd name="T79" fmla="*/ 0 h 652"/>
              <a:gd name="T80" fmla="*/ 660 w 660"/>
              <a:gd name="T81" fmla="*/ 652 h 65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60" h="652">
                <a:moveTo>
                  <a:pt x="0" y="45"/>
                </a:moveTo>
                <a:lnTo>
                  <a:pt x="70" y="0"/>
                </a:lnTo>
                <a:lnTo>
                  <a:pt x="111" y="66"/>
                </a:lnTo>
                <a:lnTo>
                  <a:pt x="187" y="171"/>
                </a:lnTo>
                <a:lnTo>
                  <a:pt x="258" y="261"/>
                </a:lnTo>
                <a:lnTo>
                  <a:pt x="352" y="365"/>
                </a:lnTo>
                <a:lnTo>
                  <a:pt x="448" y="454"/>
                </a:lnTo>
                <a:lnTo>
                  <a:pt x="520" y="510"/>
                </a:lnTo>
                <a:lnTo>
                  <a:pt x="561" y="530"/>
                </a:lnTo>
                <a:lnTo>
                  <a:pt x="598" y="543"/>
                </a:lnTo>
                <a:lnTo>
                  <a:pt x="644" y="553"/>
                </a:lnTo>
                <a:lnTo>
                  <a:pt x="658" y="537"/>
                </a:lnTo>
                <a:lnTo>
                  <a:pt x="660" y="652"/>
                </a:lnTo>
                <a:lnTo>
                  <a:pt x="624" y="650"/>
                </a:lnTo>
                <a:lnTo>
                  <a:pt x="592" y="645"/>
                </a:lnTo>
                <a:lnTo>
                  <a:pt x="558" y="632"/>
                </a:lnTo>
                <a:lnTo>
                  <a:pt x="530" y="621"/>
                </a:lnTo>
                <a:lnTo>
                  <a:pt x="493" y="602"/>
                </a:lnTo>
                <a:lnTo>
                  <a:pt x="434" y="559"/>
                </a:lnTo>
                <a:lnTo>
                  <a:pt x="373" y="504"/>
                </a:lnTo>
                <a:lnTo>
                  <a:pt x="322" y="456"/>
                </a:lnTo>
                <a:lnTo>
                  <a:pt x="252" y="379"/>
                </a:lnTo>
                <a:lnTo>
                  <a:pt x="181" y="297"/>
                </a:lnTo>
                <a:lnTo>
                  <a:pt x="123" y="223"/>
                </a:lnTo>
                <a:lnTo>
                  <a:pt x="57" y="131"/>
                </a:lnTo>
                <a:lnTo>
                  <a:pt x="0" y="45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1773" name="未知"/>
          <p:cNvSpPr>
            <a:spLocks/>
          </p:cNvSpPr>
          <p:nvPr/>
        </p:nvSpPr>
        <p:spPr bwMode="auto">
          <a:xfrm>
            <a:off x="4778375" y="3956050"/>
            <a:ext cx="381000" cy="327025"/>
          </a:xfrm>
          <a:custGeom>
            <a:avLst/>
            <a:gdLst>
              <a:gd name="T0" fmla="*/ 12 w 240"/>
              <a:gd name="T1" fmla="*/ 15 h 206"/>
              <a:gd name="T2" fmla="*/ 156 w 240"/>
              <a:gd name="T3" fmla="*/ 87 h 206"/>
              <a:gd name="T4" fmla="*/ 228 w 240"/>
              <a:gd name="T5" fmla="*/ 191 h 206"/>
              <a:gd name="T6" fmla="*/ 84 w 240"/>
              <a:gd name="T7" fmla="*/ 175 h 206"/>
              <a:gd name="T8" fmla="*/ 12 w 240"/>
              <a:gd name="T9" fmla="*/ 15 h 2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206"/>
              <a:gd name="T17" fmla="*/ 240 w 240"/>
              <a:gd name="T18" fmla="*/ 206 h 2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206">
                <a:moveTo>
                  <a:pt x="12" y="15"/>
                </a:moveTo>
                <a:cubicBezTo>
                  <a:pt x="24" y="0"/>
                  <a:pt x="120" y="58"/>
                  <a:pt x="156" y="87"/>
                </a:cubicBezTo>
                <a:cubicBezTo>
                  <a:pt x="192" y="116"/>
                  <a:pt x="240" y="176"/>
                  <a:pt x="228" y="191"/>
                </a:cubicBezTo>
                <a:cubicBezTo>
                  <a:pt x="216" y="206"/>
                  <a:pt x="119" y="200"/>
                  <a:pt x="84" y="175"/>
                </a:cubicBezTo>
                <a:cubicBezTo>
                  <a:pt x="49" y="150"/>
                  <a:pt x="0" y="30"/>
                  <a:pt x="12" y="15"/>
                </a:cubicBezTo>
                <a:close/>
              </a:path>
            </a:pathLst>
          </a:custGeom>
          <a:noFill/>
          <a:ln w="6350" cap="flat" cmpd="sng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00463" name="Text Box 111"/>
          <p:cNvSpPr txBox="1">
            <a:spLocks noChangeArrowheads="1"/>
          </p:cNvSpPr>
          <p:nvPr/>
        </p:nvSpPr>
        <p:spPr bwMode="auto">
          <a:xfrm>
            <a:off x="396875" y="1341438"/>
            <a:ext cx="21590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ahoma" pitchFamily="34" charset="0"/>
              </a:rPr>
              <a:t>沟通障碍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0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0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0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0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0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0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0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  <p:bldP spid="100360" grpId="0" bldLvl="0" animBg="1" autoUpdateAnimBg="0"/>
      <p:bldP spid="100361" grpId="0" bldLvl="0" animBg="1" autoUpdateAnimBg="0"/>
      <p:bldP spid="100366" grpId="0" animBg="1"/>
      <p:bldP spid="100367" grpId="0" animBg="1"/>
      <p:bldP spid="100431" grpId="0" animBg="1"/>
      <p:bldP spid="100432" grpId="0" animBg="1"/>
      <p:bldP spid="100454" grpId="0" bldLvl="0" animBg="1" autoUpdateAnimBg="0"/>
      <p:bldP spid="100455" grpId="0" bldLvl="0" animBg="1" autoUpdateAnimBg="0"/>
      <p:bldP spid="100456" grpId="0" bldLvl="0" animBg="1" autoUpdateAnimBg="0"/>
      <p:bldP spid="100457" grpId="0" bldLvl="0" animBg="1" autoUpdateAnimBg="0"/>
      <p:bldP spid="100458" grpId="0" animBg="1"/>
      <p:bldP spid="100459" grpId="0" animBg="1"/>
      <p:bldP spid="100460" grpId="0" animBg="1"/>
      <p:bldP spid="100461" grpId="0" animBg="1"/>
      <p:bldP spid="100463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>
              <a:latin typeface="Tempus Sans ITC" pitchFamily="82" charset="0"/>
              <a:ea typeface="幼圆" pitchFamily="49" charset="-122"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566738" y="2060575"/>
            <a:ext cx="8008937" cy="4295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smtClean="0">
                <a:latin typeface="Calibri" pitchFamily="34" charset="0"/>
                <a:ea typeface="幼圆" pitchFamily="49" charset="-122"/>
              </a:rPr>
              <a:t>回答下面问题</a:t>
            </a:r>
          </a:p>
          <a:p>
            <a:pPr>
              <a:buFont typeface="Wingdings" pitchFamily="2" charset="2"/>
              <a:buNone/>
            </a:pPr>
            <a:endParaRPr lang="en-US" altLang="zh-CN" sz="2800" smtClean="0">
              <a:latin typeface="Calibri" pitchFamily="34" charset="0"/>
              <a:ea typeface="幼圆" pitchFamily="49" charset="-122"/>
            </a:endParaRPr>
          </a:p>
          <a:p>
            <a:r>
              <a:rPr lang="en-US" altLang="zh-CN" b="1" smtClean="0">
                <a:latin typeface="Calibri" pitchFamily="34" charset="0"/>
                <a:ea typeface="幼圆" pitchFamily="49" charset="-122"/>
              </a:rPr>
              <a:t>1</a:t>
            </a:r>
            <a:r>
              <a:rPr lang="zh-CN" altLang="en-US" smtClean="0">
                <a:latin typeface="Calibri" pitchFamily="34" charset="0"/>
                <a:ea typeface="幼圆" pitchFamily="49" charset="-122"/>
              </a:rPr>
              <a:t>、</a:t>
            </a:r>
            <a:r>
              <a:rPr lang="zh-CN" altLang="en-US" b="1" smtClean="0">
                <a:latin typeface="Calibri" pitchFamily="34" charset="0"/>
                <a:ea typeface="幼圆" pitchFamily="49" charset="-122"/>
              </a:rPr>
              <a:t>我们只有在想沟通时，才进行沟通       </a:t>
            </a:r>
          </a:p>
          <a:p>
            <a:r>
              <a:rPr lang="en-US" altLang="zh-CN" b="1" smtClean="0">
                <a:latin typeface="Calibri" pitchFamily="34" charset="0"/>
                <a:ea typeface="幼圆" pitchFamily="49" charset="-122"/>
              </a:rPr>
              <a:t>2</a:t>
            </a:r>
            <a:r>
              <a:rPr lang="zh-CN" altLang="en-US" b="1" smtClean="0">
                <a:latin typeface="Calibri" pitchFamily="34" charset="0"/>
                <a:ea typeface="幼圆" pitchFamily="49" charset="-122"/>
              </a:rPr>
              <a:t>、说者与听者对每一句话的理解都是一致的</a:t>
            </a:r>
          </a:p>
          <a:p>
            <a:r>
              <a:rPr lang="en-US" altLang="zh-CN" b="1" smtClean="0">
                <a:latin typeface="Calibri" pitchFamily="34" charset="0"/>
                <a:ea typeface="幼圆" pitchFamily="49" charset="-122"/>
              </a:rPr>
              <a:t>3</a:t>
            </a:r>
            <a:r>
              <a:rPr lang="zh-CN" altLang="en-US" b="1" smtClean="0">
                <a:latin typeface="Calibri" pitchFamily="34" charset="0"/>
                <a:ea typeface="幼圆" pitchFamily="49" charset="-122"/>
              </a:rPr>
              <a:t>、我们主要通过语言进行沟通</a:t>
            </a:r>
          </a:p>
          <a:p>
            <a:r>
              <a:rPr lang="en-US" altLang="zh-CN" b="1" smtClean="0">
                <a:latin typeface="Calibri" pitchFamily="34" charset="0"/>
                <a:ea typeface="幼圆" pitchFamily="49" charset="-122"/>
              </a:rPr>
              <a:t>4</a:t>
            </a:r>
            <a:r>
              <a:rPr lang="zh-CN" altLang="en-US" b="1" smtClean="0">
                <a:latin typeface="Calibri" pitchFamily="34" charset="0"/>
                <a:ea typeface="幼圆" pitchFamily="49" charset="-122"/>
              </a:rPr>
              <a:t>、我们相信对方说的话，而非表达形式</a:t>
            </a:r>
          </a:p>
          <a:p>
            <a:r>
              <a:rPr lang="en-US" altLang="zh-CN" b="1" smtClean="0">
                <a:latin typeface="Calibri" pitchFamily="34" charset="0"/>
                <a:ea typeface="幼圆" pitchFamily="49" charset="-122"/>
              </a:rPr>
              <a:t>5</a:t>
            </a:r>
            <a:r>
              <a:rPr lang="zh-CN" altLang="en-US" b="1" smtClean="0">
                <a:latin typeface="Calibri" pitchFamily="34" charset="0"/>
                <a:ea typeface="幼圆" pitchFamily="49" charset="-122"/>
              </a:rPr>
              <a:t>、沟通是说者向听者单向发送的信息</a:t>
            </a:r>
          </a:p>
          <a:p>
            <a:pPr>
              <a:buFont typeface="Wingdings" pitchFamily="2" charset="2"/>
              <a:buNone/>
            </a:pPr>
            <a:endParaRPr lang="zh-CN" altLang="en-US" b="1" smtClean="0">
              <a:latin typeface="Calibri" pitchFamily="34" charset="0"/>
              <a:ea typeface="幼圆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latin typeface="Tempus Sans ITC" pitchFamily="82" charset="0"/>
                <a:ea typeface="幼圆" pitchFamily="49" charset="-122"/>
              </a:rPr>
              <a:t>沟通的目的</a:t>
            </a:r>
          </a:p>
        </p:txBody>
      </p:sp>
      <p:sp>
        <p:nvSpPr>
          <p:cNvPr id="4" name="未知"/>
          <p:cNvSpPr>
            <a:spLocks/>
          </p:cNvSpPr>
          <p:nvPr/>
        </p:nvSpPr>
        <p:spPr bwMode="auto">
          <a:xfrm>
            <a:off x="827088" y="1916113"/>
            <a:ext cx="3659187" cy="1879600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0 w 2305"/>
              <a:gd name="T7" fmla="*/ 2147483647 h 1184"/>
              <a:gd name="T8" fmla="*/ 0 w 2305"/>
              <a:gd name="T9" fmla="*/ 2147483647 h 1184"/>
              <a:gd name="T10" fmla="*/ 2147483647 w 2305"/>
              <a:gd name="T11" fmla="*/ 0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7088" y="1989138"/>
            <a:ext cx="3652837" cy="422275"/>
          </a:xfrm>
          <a:prstGeom prst="rect">
            <a:avLst/>
          </a:prstGeom>
          <a:solidFill>
            <a:srgbClr val="CC99FF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6" name="未知"/>
          <p:cNvSpPr>
            <a:spLocks/>
          </p:cNvSpPr>
          <p:nvPr/>
        </p:nvSpPr>
        <p:spPr bwMode="auto">
          <a:xfrm>
            <a:off x="4643438" y="1916113"/>
            <a:ext cx="3659187" cy="1879600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2147483647 w 2305"/>
              <a:gd name="T7" fmla="*/ 2147483647 h 1184"/>
              <a:gd name="T8" fmla="*/ 2147483647 w 2305"/>
              <a:gd name="T9" fmla="*/ 2147483647 h 1184"/>
              <a:gd name="T10" fmla="*/ 0 w 2305"/>
              <a:gd name="T11" fmla="*/ 0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H="1">
            <a:off x="4643438" y="1916113"/>
            <a:ext cx="3663950" cy="422275"/>
          </a:xfrm>
          <a:prstGeom prst="rect">
            <a:avLst/>
          </a:prstGeom>
          <a:gradFill rotWithShape="1">
            <a:gsLst>
              <a:gs pos="0">
                <a:schemeClr val="folHlink">
                  <a:alpha val="79999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7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未知"/>
          <p:cNvSpPr>
            <a:spLocks/>
          </p:cNvSpPr>
          <p:nvPr/>
        </p:nvSpPr>
        <p:spPr bwMode="auto">
          <a:xfrm>
            <a:off x="838200" y="3914775"/>
            <a:ext cx="3659188" cy="1879600"/>
          </a:xfrm>
          <a:custGeom>
            <a:avLst/>
            <a:gdLst>
              <a:gd name="T0" fmla="*/ 2147483647 w 2305"/>
              <a:gd name="T1" fmla="*/ 2147483647 h 1184"/>
              <a:gd name="T2" fmla="*/ 2147483647 w 2305"/>
              <a:gd name="T3" fmla="*/ 2147483647 h 1184"/>
              <a:gd name="T4" fmla="*/ 2147483647 w 2305"/>
              <a:gd name="T5" fmla="*/ 2147483647 h 1184"/>
              <a:gd name="T6" fmla="*/ 0 w 2305"/>
              <a:gd name="T7" fmla="*/ 0 h 1184"/>
              <a:gd name="T8" fmla="*/ 0 w 2305"/>
              <a:gd name="T9" fmla="*/ 2147483647 h 1184"/>
              <a:gd name="T10" fmla="*/ 2147483647 w 2305"/>
              <a:gd name="T11" fmla="*/ 2147483647 h 1184"/>
              <a:gd name="T12" fmla="*/ 2147483647 w 2305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4"/>
              <a:gd name="T23" fmla="*/ 2305 w 2305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9" name="未知"/>
          <p:cNvSpPr>
            <a:spLocks/>
          </p:cNvSpPr>
          <p:nvPr/>
        </p:nvSpPr>
        <p:spPr bwMode="auto">
          <a:xfrm>
            <a:off x="4643438" y="3860800"/>
            <a:ext cx="3659187" cy="1881188"/>
          </a:xfrm>
          <a:custGeom>
            <a:avLst/>
            <a:gdLst>
              <a:gd name="T0" fmla="*/ 2147483647 w 2305"/>
              <a:gd name="T1" fmla="*/ 2147483647 h 1185"/>
              <a:gd name="T2" fmla="*/ 2147483647 w 2305"/>
              <a:gd name="T3" fmla="*/ 2147483647 h 1185"/>
              <a:gd name="T4" fmla="*/ 2147483647 w 2305"/>
              <a:gd name="T5" fmla="*/ 0 h 1185"/>
              <a:gd name="T6" fmla="*/ 2147483647 w 2305"/>
              <a:gd name="T7" fmla="*/ 2147483647 h 1185"/>
              <a:gd name="T8" fmla="*/ 2147483647 w 2305"/>
              <a:gd name="T9" fmla="*/ 2147483647 h 1185"/>
              <a:gd name="T10" fmla="*/ 0 w 2305"/>
              <a:gd name="T11" fmla="*/ 2147483647 h 1185"/>
              <a:gd name="T12" fmla="*/ 2147483647 w 2305"/>
              <a:gd name="T13" fmla="*/ 2147483647 h 1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5"/>
              <a:gd name="T22" fmla="*/ 0 h 1185"/>
              <a:gd name="T23" fmla="*/ 2305 w 2305"/>
              <a:gd name="T24" fmla="*/ 1185 h 1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02"/>
            </a:schemeClr>
          </a:solidFill>
          <a:ln w="9525">
            <a:round/>
            <a:headEnd/>
            <a:tailEnd/>
          </a:ln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0" name="未知"/>
          <p:cNvSpPr>
            <a:spLocks/>
          </p:cNvSpPr>
          <p:nvPr/>
        </p:nvSpPr>
        <p:spPr bwMode="auto">
          <a:xfrm>
            <a:off x="5076825" y="4005263"/>
            <a:ext cx="3186113" cy="461962"/>
          </a:xfrm>
          <a:custGeom>
            <a:avLst/>
            <a:gdLst>
              <a:gd name="T0" fmla="*/ 2147483647 w 2007"/>
              <a:gd name="T1" fmla="*/ 2147483647 h 291"/>
              <a:gd name="T2" fmla="*/ 0 w 2007"/>
              <a:gd name="T3" fmla="*/ 2147483647 h 291"/>
              <a:gd name="T4" fmla="*/ 2147483647 w 2007"/>
              <a:gd name="T5" fmla="*/ 2147483647 h 291"/>
              <a:gd name="T6" fmla="*/ 2147483647 w 2007"/>
              <a:gd name="T7" fmla="*/ 0 h 291"/>
              <a:gd name="T8" fmla="*/ 2147483647 w 2007"/>
              <a:gd name="T9" fmla="*/ 2147483647 h 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7"/>
              <a:gd name="T16" fmla="*/ 0 h 291"/>
              <a:gd name="T17" fmla="*/ 2007 w 2007"/>
              <a:gd name="T18" fmla="*/ 291 h 2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solidFill>
            <a:srgbClr val="33CCCC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未知"/>
          <p:cNvSpPr>
            <a:spLocks/>
          </p:cNvSpPr>
          <p:nvPr/>
        </p:nvSpPr>
        <p:spPr bwMode="auto">
          <a:xfrm flipH="1">
            <a:off x="838200" y="4021138"/>
            <a:ext cx="3165475" cy="461962"/>
          </a:xfrm>
          <a:custGeom>
            <a:avLst/>
            <a:gdLst>
              <a:gd name="T0" fmla="*/ 176 w 2007"/>
              <a:gd name="T1" fmla="*/ 3 h 291"/>
              <a:gd name="T2" fmla="*/ 0 w 2007"/>
              <a:gd name="T3" fmla="*/ 291 h 291"/>
              <a:gd name="T4" fmla="*/ 2007 w 2007"/>
              <a:gd name="T5" fmla="*/ 291 h 291"/>
              <a:gd name="T6" fmla="*/ 2007 w 2007"/>
              <a:gd name="T7" fmla="*/ 0 h 291"/>
              <a:gd name="T8" fmla="*/ 176 w 2007"/>
              <a:gd name="T9" fmla="*/ 3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79999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7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92275" y="1916113"/>
            <a:ext cx="223202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ea typeface="+mn-ea"/>
              </a:rPr>
              <a:t>控制成员行为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87425" y="4049713"/>
            <a:ext cx="272097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+mn-ea"/>
              </a:rPr>
              <a:t>激励员工 改善业绩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651500" y="1916113"/>
            <a:ext cx="1512888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+mn-ea"/>
              </a:rPr>
              <a:t>流通信息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35600" y="4005263"/>
            <a:ext cx="2232025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ea typeface="+mn-ea"/>
              </a:rPr>
              <a:t>表达情感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787900" y="4797425"/>
            <a:ext cx="335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60000"/>
              </a:lnSpc>
              <a:spcBef>
                <a:spcPct val="50000"/>
              </a:spcBef>
            </a:pPr>
            <a:endParaRPr lang="zh-CN" altLang="zh-CN" sz="2000" b="1">
              <a:solidFill>
                <a:srgbClr val="3D8D93"/>
              </a:solidFill>
              <a:latin typeface="Calibri" pitchFamily="34" charset="0"/>
              <a:ea typeface="幼圆" pitchFamily="49" charset="-122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708400" y="2997200"/>
            <a:ext cx="1682750" cy="1682750"/>
            <a:chOff x="0" y="0"/>
            <a:chExt cx="1060" cy="1060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0" y="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34836" name="Group 18"/>
            <p:cNvGrpSpPr>
              <a:grpSpLocks/>
            </p:cNvGrpSpPr>
            <p:nvPr/>
          </p:nvGrpSpPr>
          <p:grpSpPr bwMode="auto">
            <a:xfrm rot="-2288454">
              <a:off x="89" y="71"/>
              <a:ext cx="887" cy="907"/>
              <a:chOff x="0" y="0"/>
              <a:chExt cx="433" cy="422"/>
            </a:xfrm>
          </p:grpSpPr>
          <p:pic>
            <p:nvPicPr>
              <p:cNvPr id="34838" name="Picture 19" descr="circuler_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39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3" cy="422"/>
              </a:xfrm>
              <a:prstGeom prst="ellipse">
                <a:avLst/>
              </a:prstGeom>
              <a:solidFill>
                <a:srgbClr val="FF6600">
                  <a:alpha val="74901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Calibri" pitchFamily="34" charset="0"/>
                  <a:ea typeface="幼圆" pitchFamily="49" charset="-122"/>
                </a:endParaRPr>
              </a:p>
            </p:txBody>
          </p:sp>
          <p:pic>
            <p:nvPicPr>
              <p:cNvPr id="34840" name="Picture 21" descr="Picture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837" name="Picture 22"/>
            <p:cNvPicPr>
              <a:picLocks noChangeAspect="1" noChangeArrowheads="1"/>
            </p:cNvPicPr>
            <p:nvPr/>
          </p:nvPicPr>
          <p:blipFill>
            <a:blip r:embed="rId4"/>
            <a:srcRect l="12015" t="9302" r="12404" b="12598"/>
            <a:stretch>
              <a:fillRect/>
            </a:stretch>
          </p:blipFill>
          <p:spPr bwMode="auto">
            <a:xfrm>
              <a:off x="78" y="43"/>
              <a:ext cx="915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970338" y="3546475"/>
            <a:ext cx="12192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srgbClr val="FFFFFF"/>
                </a:solidFill>
                <a:latin typeface="Calibri" pitchFamily="34" charset="0"/>
                <a:ea typeface="+mn-ea"/>
              </a:rPr>
              <a:t>特点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187450" y="2781300"/>
            <a:ext cx="2232025" cy="3349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1600">
              <a:solidFill>
                <a:srgbClr val="0000FF"/>
              </a:solidFill>
              <a:ea typeface="+mn-ea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971550" y="2565400"/>
            <a:ext cx="26987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FF"/>
                </a:solidFill>
                <a:ea typeface="幼圆" pitchFamily="49" charset="-122"/>
              </a:rPr>
              <a:t>忌模棱两可、模糊的表达</a:t>
            </a:r>
          </a:p>
          <a:p>
            <a:endParaRPr lang="zh-CN" altLang="en-US">
              <a:latin typeface="Calibri" pitchFamily="34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24" grpId="0"/>
      <p:bldP spid="2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rgbClr val="0000FF"/>
                </a:solidFill>
                <a:latin typeface="Tempus Sans ITC" pitchFamily="82" charset="0"/>
                <a:ea typeface="幼圆" pitchFamily="49" charset="-122"/>
              </a:rPr>
              <a:t>如何完成一个完整的沟通？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CN" altLang="en-US" smtClean="0">
              <a:latin typeface="Calibri" pitchFamily="34" charset="0"/>
              <a:ea typeface="幼圆" pitchFamily="49" charset="-122"/>
            </a:endParaRPr>
          </a:p>
        </p:txBody>
      </p:sp>
      <p:pic>
        <p:nvPicPr>
          <p:cNvPr id="35843" name="Picture 4" descr="a86b1e06-3945-4342-90db-b3aa362e6b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700213"/>
            <a:ext cx="70564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b="1" smtClean="0">
                <a:latin typeface="Tempus Sans ITC" pitchFamily="82" charset="0"/>
                <a:ea typeface="幼圆" pitchFamily="49" charset="-122"/>
              </a:rPr>
              <a:t>穿越沟通的迷思</a:t>
            </a:r>
            <a:r>
              <a:rPr lang="zh-CN" altLang="en-US" smtClean="0">
                <a:latin typeface="Tempus Sans ITC" pitchFamily="82" charset="0"/>
                <a:ea typeface="幼圆" pitchFamily="49" charset="-122"/>
              </a:rPr>
              <a:t> 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alibri" pitchFamily="34" charset="0"/>
              <a:ea typeface="幼圆" pitchFamily="49" charset="-122"/>
            </a:endParaRPr>
          </a:p>
        </p:txBody>
      </p:sp>
      <p:pic>
        <p:nvPicPr>
          <p:cNvPr id="36867" name="Picture 5" descr="5789658795961594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060575"/>
            <a:ext cx="48244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b="1" smtClean="0">
              <a:latin typeface="Tempus Sans ITC" pitchFamily="82" charset="0"/>
              <a:ea typeface="幼圆" pitchFamily="49" charset="-122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grayWhite">
          <a:xfrm>
            <a:off x="684213" y="1412875"/>
            <a:ext cx="7632700" cy="4357688"/>
          </a:xfrm>
          <a:prstGeom prst="roundRect">
            <a:avLst>
              <a:gd name="adj" fmla="val 9583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5686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1758950" y="1985963"/>
            <a:ext cx="4933950" cy="569912"/>
            <a:chOff x="1392" y="1348"/>
            <a:chExt cx="2544" cy="332"/>
          </a:xfrm>
        </p:grpSpPr>
        <p:sp>
          <p:nvSpPr>
            <p:cNvPr id="37910" name="Line 6"/>
            <p:cNvSpPr>
              <a:spLocks noChangeShapeType="1"/>
            </p:cNvSpPr>
            <p:nvPr/>
          </p:nvSpPr>
          <p:spPr bwMode="auto">
            <a:xfrm>
              <a:off x="1536" y="1608"/>
              <a:ext cx="2400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1" name="Oval 7"/>
            <p:cNvSpPr>
              <a:spLocks noChangeArrowheads="1"/>
            </p:cNvSpPr>
            <p:nvPr/>
          </p:nvSpPr>
          <p:spPr bwMode="gray">
            <a:xfrm>
              <a:off x="1392" y="153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9B491B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12" name="Rectangle 8"/>
            <p:cNvSpPr>
              <a:spLocks noChangeArrowheads="1"/>
            </p:cNvSpPr>
            <p:nvPr/>
          </p:nvSpPr>
          <p:spPr bwMode="auto">
            <a:xfrm>
              <a:off x="1920" y="1348"/>
              <a:ext cx="1757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>
                  <a:solidFill>
                    <a:srgbClr val="FFFFFF"/>
                  </a:solidFill>
                </a:rPr>
                <a:t>职场的每时每刻，我们都在沟通</a:t>
              </a:r>
            </a:p>
          </p:txBody>
        </p:sp>
      </p:grpSp>
      <p:grpSp>
        <p:nvGrpSpPr>
          <p:cNvPr id="37893" name="Group 9"/>
          <p:cNvGrpSpPr>
            <a:grpSpLocks/>
          </p:cNvGrpSpPr>
          <p:nvPr/>
        </p:nvGrpSpPr>
        <p:grpSpPr bwMode="auto">
          <a:xfrm>
            <a:off x="1758950" y="2509838"/>
            <a:ext cx="4933950" cy="538162"/>
            <a:chOff x="1392" y="1678"/>
            <a:chExt cx="2544" cy="314"/>
          </a:xfrm>
        </p:grpSpPr>
        <p:sp>
          <p:nvSpPr>
            <p:cNvPr id="37907" name="Line 10"/>
            <p:cNvSpPr>
              <a:spLocks noChangeShapeType="1"/>
            </p:cNvSpPr>
            <p:nvPr/>
          </p:nvSpPr>
          <p:spPr bwMode="auto">
            <a:xfrm>
              <a:off x="1536" y="1920"/>
              <a:ext cx="2400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8" name="Oval 11"/>
            <p:cNvSpPr>
              <a:spLocks noChangeArrowheads="1"/>
            </p:cNvSpPr>
            <p:nvPr/>
          </p:nvSpPr>
          <p:spPr bwMode="gray">
            <a:xfrm>
              <a:off x="1392" y="18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93933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9" name="Rectangle 12"/>
            <p:cNvSpPr>
              <a:spLocks noChangeArrowheads="1"/>
            </p:cNvSpPr>
            <p:nvPr/>
          </p:nvSpPr>
          <p:spPr bwMode="auto">
            <a:xfrm>
              <a:off x="1920" y="1678"/>
              <a:ext cx="1638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>
                  <a:solidFill>
                    <a:srgbClr val="FFFFFF"/>
                  </a:solidFill>
                </a:rPr>
                <a:t>不同的人对不同的话理解不同</a:t>
              </a:r>
              <a:endParaRPr lang="en-US" altLang="zh-CN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7894" name="Group 13"/>
          <p:cNvGrpSpPr>
            <a:grpSpLocks/>
          </p:cNvGrpSpPr>
          <p:nvPr/>
        </p:nvGrpSpPr>
        <p:grpSpPr bwMode="auto">
          <a:xfrm>
            <a:off x="1758950" y="2981325"/>
            <a:ext cx="4933950" cy="563563"/>
            <a:chOff x="1392" y="1975"/>
            <a:chExt cx="2544" cy="329"/>
          </a:xfrm>
        </p:grpSpPr>
        <p:sp>
          <p:nvSpPr>
            <p:cNvPr id="37904" name="Line 14"/>
            <p:cNvSpPr>
              <a:spLocks noChangeShapeType="1"/>
            </p:cNvSpPr>
            <p:nvPr/>
          </p:nvSpPr>
          <p:spPr bwMode="auto">
            <a:xfrm>
              <a:off x="1536" y="2232"/>
              <a:ext cx="2400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Oval 15"/>
            <p:cNvSpPr>
              <a:spLocks noChangeArrowheads="1"/>
            </p:cNvSpPr>
            <p:nvPr/>
          </p:nvSpPr>
          <p:spPr bwMode="gray">
            <a:xfrm>
              <a:off x="1392" y="216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A01DD5"/>
                </a:gs>
                <a:gs pos="100000">
                  <a:srgbClr val="6B138E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6" name="Rectangle 16"/>
            <p:cNvSpPr>
              <a:spLocks noChangeArrowheads="1"/>
            </p:cNvSpPr>
            <p:nvPr/>
          </p:nvSpPr>
          <p:spPr bwMode="auto">
            <a:xfrm>
              <a:off x="1920" y="1975"/>
              <a:ext cx="187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>
                  <a:solidFill>
                    <a:srgbClr val="FFFFFF"/>
                  </a:solidFill>
                </a:rPr>
                <a:t>非言语沟通是我们沟通的主要形式</a:t>
              </a:r>
            </a:p>
          </p:txBody>
        </p:sp>
      </p:grpSp>
      <p:grpSp>
        <p:nvGrpSpPr>
          <p:cNvPr id="37895" name="Group 17"/>
          <p:cNvGrpSpPr>
            <a:grpSpLocks/>
          </p:cNvGrpSpPr>
          <p:nvPr/>
        </p:nvGrpSpPr>
        <p:grpSpPr bwMode="auto">
          <a:xfrm>
            <a:off x="1763713" y="3500438"/>
            <a:ext cx="4933950" cy="492125"/>
            <a:chOff x="1392" y="2296"/>
            <a:chExt cx="2544" cy="287"/>
          </a:xfrm>
        </p:grpSpPr>
        <p:sp>
          <p:nvSpPr>
            <p:cNvPr id="37901" name="Line 18"/>
            <p:cNvSpPr>
              <a:spLocks noChangeShapeType="1"/>
            </p:cNvSpPr>
            <p:nvPr/>
          </p:nvSpPr>
          <p:spPr bwMode="auto">
            <a:xfrm>
              <a:off x="1536" y="2511"/>
              <a:ext cx="2400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Oval 19"/>
            <p:cNvSpPr>
              <a:spLocks noChangeArrowheads="1"/>
            </p:cNvSpPr>
            <p:nvPr/>
          </p:nvSpPr>
          <p:spPr bwMode="gray">
            <a:xfrm>
              <a:off x="1392" y="2439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CC704"/>
                </a:gs>
                <a:gs pos="100000">
                  <a:srgbClr val="A88503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3" name="Rectangle 20"/>
            <p:cNvSpPr>
              <a:spLocks noChangeArrowheads="1"/>
            </p:cNvSpPr>
            <p:nvPr/>
          </p:nvSpPr>
          <p:spPr bwMode="auto">
            <a:xfrm>
              <a:off x="1920" y="2296"/>
              <a:ext cx="151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>
                  <a:solidFill>
                    <a:srgbClr val="FFFFFF"/>
                  </a:solidFill>
                </a:rPr>
                <a:t>语言信息与非语信息矛盾时</a:t>
              </a:r>
            </a:p>
          </p:txBody>
        </p:sp>
      </p:grpSp>
      <p:grpSp>
        <p:nvGrpSpPr>
          <p:cNvPr id="37896" name="Group 21"/>
          <p:cNvGrpSpPr>
            <a:grpSpLocks/>
          </p:cNvGrpSpPr>
          <p:nvPr/>
        </p:nvGrpSpPr>
        <p:grpSpPr bwMode="auto">
          <a:xfrm>
            <a:off x="1758950" y="3962400"/>
            <a:ext cx="4933950" cy="558800"/>
            <a:chOff x="1392" y="2593"/>
            <a:chExt cx="2544" cy="326"/>
          </a:xfrm>
        </p:grpSpPr>
        <p:sp>
          <p:nvSpPr>
            <p:cNvPr id="37898" name="Line 22"/>
            <p:cNvSpPr>
              <a:spLocks noChangeShapeType="1"/>
            </p:cNvSpPr>
            <p:nvPr/>
          </p:nvSpPr>
          <p:spPr bwMode="auto">
            <a:xfrm>
              <a:off x="1536" y="2847"/>
              <a:ext cx="2400" cy="0"/>
            </a:xfrm>
            <a:prstGeom prst="line">
              <a:avLst/>
            </a:pr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Oval 23"/>
            <p:cNvSpPr>
              <a:spLocks noChangeArrowheads="1"/>
            </p:cNvSpPr>
            <p:nvPr/>
          </p:nvSpPr>
          <p:spPr bwMode="gray">
            <a:xfrm>
              <a:off x="1392" y="2775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66C5F4"/>
                </a:gs>
                <a:gs pos="100000">
                  <a:srgbClr val="4483A3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0" name="Rectangle 24"/>
            <p:cNvSpPr>
              <a:spLocks noChangeArrowheads="1"/>
            </p:cNvSpPr>
            <p:nvPr/>
          </p:nvSpPr>
          <p:spPr bwMode="auto">
            <a:xfrm>
              <a:off x="1920" y="2593"/>
              <a:ext cx="140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>
                  <a:solidFill>
                    <a:srgbClr val="FFFFFF"/>
                  </a:solidFill>
                </a:rPr>
                <a:t>有效沟通是双方积极参与</a:t>
              </a:r>
            </a:p>
          </p:txBody>
        </p:sp>
      </p:grpSp>
      <p:pic>
        <p:nvPicPr>
          <p:cNvPr id="37897" name="Picture 2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2450" y="2628900"/>
            <a:ext cx="2176463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b="1" smtClean="0">
                <a:latin typeface="Tempus Sans ITC" pitchFamily="82" charset="0"/>
                <a:ea typeface="幼圆" pitchFamily="49" charset="-122"/>
              </a:rPr>
              <a:t>怎么听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alibri" pitchFamily="34" charset="0"/>
              <a:ea typeface="幼圆" pitchFamily="49" charset="-122"/>
            </a:endParaRPr>
          </a:p>
        </p:txBody>
      </p:sp>
      <p:pic>
        <p:nvPicPr>
          <p:cNvPr id="38915" name="Picture 6" descr="sy_20110906164628518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70000"/>
            <a:ext cx="80645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Number_1">
            <a:hlinkClick r:id="rId1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2771775" y="1841500"/>
            <a:ext cx="647700" cy="50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600" b="1">
                <a:solidFill>
                  <a:srgbClr val="FFFFFF"/>
                </a:solidFill>
                <a:latin typeface="Arial" charset="0"/>
                <a:ea typeface="方正姚体" pitchFamily="2" charset="-122"/>
              </a:rPr>
              <a:t>一</a:t>
            </a:r>
          </a:p>
        </p:txBody>
      </p:sp>
      <p:sp>
        <p:nvSpPr>
          <p:cNvPr id="4" name="MH_Number_2"/>
          <p:cNvSpPr/>
          <p:nvPr>
            <p:custDataLst>
              <p:tags r:id="rId2"/>
            </p:custDataLst>
          </p:nvPr>
        </p:nvSpPr>
        <p:spPr>
          <a:xfrm>
            <a:off x="2843213" y="2997200"/>
            <a:ext cx="566737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600" b="1">
                <a:solidFill>
                  <a:srgbClr val="FFFFFF"/>
                </a:solidFill>
                <a:latin typeface="Arial" charset="0"/>
                <a:ea typeface="方正姚体" pitchFamily="2" charset="-122"/>
              </a:rPr>
              <a:t>二</a:t>
            </a:r>
          </a:p>
        </p:txBody>
      </p:sp>
      <p:sp>
        <p:nvSpPr>
          <p:cNvPr id="5" name="MH_Entry_1">
            <a:hlinkClick r:id="rId13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3451225" y="1725613"/>
            <a:ext cx="3463925" cy="43815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rgbClr val="E3EFF9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marL="190500" lvl="1" indent="266700">
              <a:spcBef>
                <a:spcPct val="20000"/>
              </a:spcBef>
              <a:buClr>
                <a:srgbClr val="9C6A6A"/>
              </a:buClr>
              <a:buSzPct val="55000"/>
              <a:buFont typeface="Wingdings" pitchFamily="2" charset="2"/>
              <a:buChar char="n"/>
              <a:tabLst>
                <a:tab pos="8521700" algn="r"/>
              </a:tabLst>
              <a:defRPr/>
            </a:pPr>
            <a:r>
              <a:rPr lang="zh-CN" altLang="de-DE" sz="2000" b="1">
                <a:solidFill>
                  <a:srgbClr val="5F5F5F"/>
                </a:solidFill>
                <a:latin typeface="Arial" charset="0"/>
                <a:ea typeface="微软雅黑" pitchFamily="34" charset="-122"/>
              </a:rPr>
              <a:t>危机基本理论</a:t>
            </a:r>
          </a:p>
        </p:txBody>
      </p:sp>
      <p:sp>
        <p:nvSpPr>
          <p:cNvPr id="6" name="MH_Entry_2"/>
          <p:cNvSpPr/>
          <p:nvPr>
            <p:custDataLst>
              <p:tags r:id="rId4"/>
            </p:custDataLst>
          </p:nvPr>
        </p:nvSpPr>
        <p:spPr>
          <a:xfrm>
            <a:off x="3451225" y="2909888"/>
            <a:ext cx="3463925" cy="43815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chemeClr val="accent1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90500" lvl="1" indent="266700">
              <a:spcBef>
                <a:spcPct val="20000"/>
              </a:spcBef>
              <a:buClr>
                <a:srgbClr val="9C6A6A"/>
              </a:buClr>
              <a:buSzPct val="55000"/>
              <a:buFont typeface="Wingdings" pitchFamily="2" charset="2"/>
              <a:buChar char="n"/>
              <a:tabLst>
                <a:tab pos="8521700" algn="r"/>
              </a:tabLst>
              <a:defRPr/>
            </a:pPr>
            <a:r>
              <a:rPr lang="zh-CN" altLang="de-DE" sz="2000" b="1">
                <a:solidFill>
                  <a:srgbClr val="5F5F5F"/>
                </a:solidFill>
                <a:latin typeface="Arial" charset="0"/>
                <a:ea typeface="微软雅黑" pitchFamily="34" charset="-122"/>
              </a:rPr>
              <a:t>沟通技巧基本理论</a:t>
            </a:r>
          </a:p>
        </p:txBody>
      </p:sp>
      <p:sp>
        <p:nvSpPr>
          <p:cNvPr id="7" name="MH_Others_1"/>
          <p:cNvSpPr/>
          <p:nvPr>
            <p:custDataLst>
              <p:tags r:id="rId5"/>
            </p:custDataLst>
          </p:nvPr>
        </p:nvSpPr>
        <p:spPr>
          <a:xfrm>
            <a:off x="301625" y="1841500"/>
            <a:ext cx="739775" cy="3230563"/>
          </a:xfrm>
          <a:prstGeom prst="rect">
            <a:avLst/>
          </a:prstGeom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spc="50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3600" spc="500" dirty="0">
              <a:solidFill>
                <a:schemeClr val="accent1">
                  <a:lumMod val="60000"/>
                  <a:lumOff val="4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8" name="MH_Others_2"/>
          <p:cNvCxnSpPr/>
          <p:nvPr>
            <p:custDataLst>
              <p:tags r:id="rId6"/>
            </p:custDataLst>
          </p:nvPr>
        </p:nvCxnSpPr>
        <p:spPr>
          <a:xfrm>
            <a:off x="1970088" y="919163"/>
            <a:ext cx="0" cy="42481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s_3"/>
          <p:cNvSpPr txBox="1"/>
          <p:nvPr>
            <p:custDataLst>
              <p:tags r:id="rId7"/>
            </p:custDataLst>
          </p:nvPr>
        </p:nvSpPr>
        <p:spPr>
          <a:xfrm rot="5400000">
            <a:off x="558059" y="792999"/>
            <a:ext cx="921923" cy="1175085"/>
          </a:xfrm>
          <a:prstGeom prst="rect">
            <a:avLst/>
          </a:prstGeom>
          <a:noFill/>
        </p:spPr>
        <p:txBody>
          <a:bodyPr vert="eaVert" anchor="ctr">
            <a:prstTxWarp prst="textPlain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</a:t>
            </a:r>
            <a:endParaRPr lang="zh-CN" altLang="en-US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MH_Others_4"/>
          <p:cNvSpPr txBox="1"/>
          <p:nvPr>
            <p:custDataLst>
              <p:tags r:id="rId8"/>
            </p:custDataLst>
          </p:nvPr>
        </p:nvSpPr>
        <p:spPr>
          <a:xfrm>
            <a:off x="933450" y="2320925"/>
            <a:ext cx="693738" cy="28082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solidFill>
                  <a:schemeClr val="accent1">
                    <a:lumMod val="7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内容大纲</a:t>
            </a:r>
          </a:p>
        </p:txBody>
      </p:sp>
      <p:cxnSp>
        <p:nvCxnSpPr>
          <p:cNvPr id="11" name="MH_Others_5"/>
          <p:cNvCxnSpPr/>
          <p:nvPr>
            <p:custDataLst>
              <p:tags r:id="rId9"/>
            </p:custDataLst>
          </p:nvPr>
        </p:nvCxnSpPr>
        <p:spPr>
          <a:xfrm>
            <a:off x="2058988" y="919163"/>
            <a:ext cx="0" cy="424815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Number_1">
            <a:hlinkClick r:id="rId13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2843213" y="4292600"/>
            <a:ext cx="433387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600" b="1">
                <a:solidFill>
                  <a:srgbClr val="FFFFFF"/>
                </a:solidFill>
                <a:latin typeface="Arial" charset="0"/>
                <a:ea typeface="方正姚体" pitchFamily="2" charset="-122"/>
              </a:rPr>
              <a:t>三</a:t>
            </a:r>
          </a:p>
        </p:txBody>
      </p:sp>
      <p:sp>
        <p:nvSpPr>
          <p:cNvPr id="14" name="MH_Entry_1">
            <a:hlinkClick r:id="rId13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3473450" y="4149725"/>
            <a:ext cx="3462338" cy="43815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solidFill>
              <a:srgbClr val="E3EFF9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90500" lvl="1" indent="266700">
              <a:spcBef>
                <a:spcPct val="20000"/>
              </a:spcBef>
              <a:buClr>
                <a:srgbClr val="9C6A6A"/>
              </a:buClr>
              <a:buSzPct val="55000"/>
              <a:buFont typeface="Wingdings" pitchFamily="2" charset="2"/>
              <a:buChar char="n"/>
              <a:tabLst>
                <a:tab pos="8521700" algn="r"/>
              </a:tabLst>
              <a:defRPr/>
            </a:pPr>
            <a:r>
              <a:rPr lang="zh-CN" altLang="de-DE" sz="2000" b="1">
                <a:solidFill>
                  <a:srgbClr val="5F5F5F"/>
                </a:solidFill>
                <a:latin typeface="Arial" charset="0"/>
                <a:ea typeface="微软雅黑" pitchFamily="34" charset="-122"/>
              </a:rPr>
              <a:t>危机沟通与沟通技巧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10" grpId="0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body" idx="4294967295"/>
          </p:nvPr>
        </p:nvSpPr>
        <p:spPr>
          <a:xfrm>
            <a:off x="1692275" y="333375"/>
            <a:ext cx="6919913" cy="64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 b="1" smtClean="0">
                <a:solidFill>
                  <a:srgbClr val="0000FF"/>
                </a:solidFill>
                <a:latin typeface="Tempus Sans ITC" pitchFamily="82" charset="0"/>
                <a:ea typeface="幼圆" pitchFamily="49" charset="-122"/>
              </a:rPr>
              <a:t>学会倾听</a:t>
            </a: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304800" y="4816475"/>
            <a:ext cx="1689100" cy="549275"/>
          </a:xfrm>
          <a:prstGeom prst="homePlate">
            <a:avLst>
              <a:gd name="adj" fmla="val 12941"/>
            </a:avLst>
          </a:pr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95288" y="4983163"/>
            <a:ext cx="1490662" cy="2444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kumimoji="1" lang="zh-CN" altLang="en-US" sz="1600" b="1">
                <a:solidFill>
                  <a:srgbClr val="000000"/>
                </a:solidFill>
              </a:rPr>
              <a:t>完全漠视地倾听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2009775" y="4211638"/>
            <a:ext cx="1690688" cy="549275"/>
          </a:xfrm>
          <a:prstGeom prst="chevron">
            <a:avLst>
              <a:gd name="adj" fmla="val 13167"/>
            </a:avLst>
          </a:pr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2133600" y="4297363"/>
            <a:ext cx="1349375" cy="27463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kumimoji="1" lang="zh-CN" altLang="en-US" b="1">
                <a:solidFill>
                  <a:srgbClr val="000000"/>
                </a:solidFill>
              </a:rPr>
              <a:t>假装听</a:t>
            </a: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3717925" y="3605213"/>
            <a:ext cx="1690688" cy="549275"/>
          </a:xfrm>
          <a:prstGeom prst="chevron">
            <a:avLst>
              <a:gd name="adj" fmla="val 13167"/>
            </a:avLst>
          </a:pr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endParaRPr lang="zh-CN" altLang="en-US">
              <a:latin typeface="Verdana" pitchFamily="34" charset="0"/>
            </a:endParaRP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3962400" y="3733800"/>
            <a:ext cx="1350963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kumimoji="1" lang="zh-CN" altLang="en-US" b="1">
                <a:solidFill>
                  <a:srgbClr val="000000"/>
                </a:solidFill>
              </a:rPr>
              <a:t>选择听</a:t>
            </a: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5424488" y="2998788"/>
            <a:ext cx="1690687" cy="549275"/>
          </a:xfrm>
          <a:prstGeom prst="chevron">
            <a:avLst>
              <a:gd name="adj" fmla="val 13167"/>
            </a:avLst>
          </a:pr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5618163" y="3136900"/>
            <a:ext cx="1349375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kumimoji="1" lang="zh-CN" altLang="en-US" b="1">
                <a:solidFill>
                  <a:srgbClr val="000000"/>
                </a:solidFill>
              </a:rPr>
              <a:t>积极聆听</a:t>
            </a: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7132638" y="2392363"/>
            <a:ext cx="1690687" cy="549275"/>
          </a:xfrm>
          <a:prstGeom prst="chevron">
            <a:avLst>
              <a:gd name="adj" fmla="val 13167"/>
            </a:avLst>
          </a:prstGeom>
          <a:solidFill>
            <a:schemeClr val="accent2"/>
          </a:solidFill>
          <a:ln w="6350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9947" name="Text Box 12"/>
          <p:cNvSpPr txBox="1">
            <a:spLocks noChangeArrowheads="1"/>
          </p:cNvSpPr>
          <p:nvPr/>
        </p:nvSpPr>
        <p:spPr bwMode="auto">
          <a:xfrm>
            <a:off x="7308850" y="2520950"/>
            <a:ext cx="1349375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kumimoji="1" lang="zh-CN" altLang="en-US" b="1">
                <a:solidFill>
                  <a:srgbClr val="000000"/>
                </a:solidFill>
              </a:rPr>
              <a:t>同理心聆听</a:t>
            </a:r>
          </a:p>
        </p:txBody>
      </p:sp>
      <p:sp>
        <p:nvSpPr>
          <p:cNvPr id="39948" name="Rectangle 13"/>
          <p:cNvSpPr>
            <a:spLocks noChangeArrowheads="1"/>
          </p:cNvSpPr>
          <p:nvPr/>
        </p:nvSpPr>
        <p:spPr bwMode="auto">
          <a:xfrm>
            <a:off x="434975" y="4702175"/>
            <a:ext cx="225425" cy="225425"/>
          </a:xfrm>
          <a:prstGeom prst="rect">
            <a:avLst/>
          </a:prstGeom>
          <a:solidFill>
            <a:schemeClr val="hlink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kumimoji="1" lang="en-US" altLang="zh-CN" sz="1200" b="1">
                <a:solidFill>
                  <a:schemeClr val="bg1"/>
                </a:solidFill>
              </a:rPr>
              <a:t>1</a:t>
            </a:r>
            <a:endParaRPr kumimoji="1" lang="en-US" altLang="zh-CN" b="1">
              <a:solidFill>
                <a:srgbClr val="000000"/>
              </a:solidFill>
            </a:endParaRPr>
          </a:p>
        </p:txBody>
      </p:sp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2170113" y="4087813"/>
            <a:ext cx="225425" cy="225425"/>
          </a:xfrm>
          <a:prstGeom prst="rect">
            <a:avLst/>
          </a:prstGeom>
          <a:solidFill>
            <a:schemeClr val="hlink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kumimoji="1" lang="en-US" altLang="zh-CN" sz="1200" b="1">
                <a:solidFill>
                  <a:schemeClr val="bg1"/>
                </a:solidFill>
              </a:rPr>
              <a:t>2</a:t>
            </a:r>
            <a:endParaRPr kumimoji="1" lang="en-US" altLang="zh-CN" b="1">
              <a:solidFill>
                <a:srgbClr val="000000"/>
              </a:solidFill>
            </a:endParaRPr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3852863" y="3487738"/>
            <a:ext cx="225425" cy="225425"/>
          </a:xfrm>
          <a:prstGeom prst="rect">
            <a:avLst/>
          </a:prstGeom>
          <a:solidFill>
            <a:schemeClr val="hlink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kumimoji="1" lang="en-US" altLang="zh-CN" sz="1200" b="1">
                <a:solidFill>
                  <a:schemeClr val="bg1"/>
                </a:solidFill>
              </a:rPr>
              <a:t>3</a:t>
            </a:r>
            <a:endParaRPr kumimoji="1" lang="en-US" altLang="zh-CN" b="1">
              <a:solidFill>
                <a:srgbClr val="000000"/>
              </a:solidFill>
            </a:endParaRPr>
          </a:p>
        </p:txBody>
      </p:sp>
      <p:sp>
        <p:nvSpPr>
          <p:cNvPr id="39951" name="Rectangle 16"/>
          <p:cNvSpPr>
            <a:spLocks noChangeArrowheads="1"/>
          </p:cNvSpPr>
          <p:nvPr/>
        </p:nvSpPr>
        <p:spPr bwMode="auto">
          <a:xfrm>
            <a:off x="5576888" y="2881313"/>
            <a:ext cx="225425" cy="225425"/>
          </a:xfrm>
          <a:prstGeom prst="rect">
            <a:avLst/>
          </a:prstGeom>
          <a:solidFill>
            <a:schemeClr val="hlink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kumimoji="1" lang="en-US" altLang="zh-CN" sz="1200" b="1">
                <a:solidFill>
                  <a:schemeClr val="bg1"/>
                </a:solidFill>
              </a:rPr>
              <a:t>4</a:t>
            </a:r>
            <a:endParaRPr kumimoji="1" lang="en-US" altLang="zh-CN" b="1">
              <a:solidFill>
                <a:srgbClr val="000000"/>
              </a:solidFill>
            </a:endParaRPr>
          </a:p>
        </p:txBody>
      </p:sp>
      <p:sp>
        <p:nvSpPr>
          <p:cNvPr id="39952" name="Rectangle 17"/>
          <p:cNvSpPr>
            <a:spLocks noChangeArrowheads="1"/>
          </p:cNvSpPr>
          <p:nvPr/>
        </p:nvSpPr>
        <p:spPr bwMode="auto">
          <a:xfrm>
            <a:off x="7300913" y="2281238"/>
            <a:ext cx="225425" cy="225425"/>
          </a:xfrm>
          <a:prstGeom prst="rect">
            <a:avLst/>
          </a:prstGeom>
          <a:solidFill>
            <a:schemeClr val="hlink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eaLnBrk="0" hangingPunct="0"/>
            <a:r>
              <a:rPr kumimoji="1" lang="en-US" altLang="zh-CN" sz="1200" b="1">
                <a:solidFill>
                  <a:schemeClr val="bg1"/>
                </a:solidFill>
              </a:rPr>
              <a:t>5</a:t>
            </a:r>
            <a:endParaRPr kumimoji="1" lang="en-US" altLang="zh-CN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CN" altLang="en-US" smtClean="0"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3635375" y="3213100"/>
            <a:ext cx="1892300" cy="1636713"/>
          </a:xfrm>
          <a:prstGeom prst="hexagon">
            <a:avLst>
              <a:gd name="adj" fmla="val 28904"/>
              <a:gd name="vf" fmla="val 115470"/>
            </a:avLst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wrap="none" lIns="72000" tIns="0" rIns="0" bIns="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63" name="Freeform 4"/>
          <p:cNvSpPr>
            <a:spLocks/>
          </p:cNvSpPr>
          <p:nvPr/>
        </p:nvSpPr>
        <p:spPr bwMode="auto">
          <a:xfrm>
            <a:off x="1119188" y="2457450"/>
            <a:ext cx="2881312" cy="844550"/>
          </a:xfrm>
          <a:custGeom>
            <a:avLst/>
            <a:gdLst>
              <a:gd name="T0" fmla="*/ 0 w 1814"/>
              <a:gd name="T1" fmla="*/ 2147483647 h 466"/>
              <a:gd name="T2" fmla="*/ 2147483647 w 1814"/>
              <a:gd name="T3" fmla="*/ 2147483647 h 466"/>
              <a:gd name="T4" fmla="*/ 2147483647 w 1814"/>
              <a:gd name="T5" fmla="*/ 2147483647 h 466"/>
              <a:gd name="T6" fmla="*/ 2147483647 w 1814"/>
              <a:gd name="T7" fmla="*/ 2147483647 h 466"/>
              <a:gd name="T8" fmla="*/ 2147483647 w 1814"/>
              <a:gd name="T9" fmla="*/ 2147483647 h 466"/>
              <a:gd name="T10" fmla="*/ 2147483647 w 1814"/>
              <a:gd name="T11" fmla="*/ 2147483647 h 466"/>
              <a:gd name="T12" fmla="*/ 2147483647 w 1814"/>
              <a:gd name="T13" fmla="*/ 2147483647 h 466"/>
              <a:gd name="T14" fmla="*/ 2147483647 w 1814"/>
              <a:gd name="T15" fmla="*/ 2147483647 h 466"/>
              <a:gd name="T16" fmla="*/ 0 w 1814"/>
              <a:gd name="T17" fmla="*/ 0 h 466"/>
              <a:gd name="T18" fmla="*/ 0 w 1814"/>
              <a:gd name="T19" fmla="*/ 2147483647 h 4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4"/>
              <a:gd name="T31" fmla="*/ 0 h 466"/>
              <a:gd name="T32" fmla="*/ 1814 w 1814"/>
              <a:gd name="T33" fmla="*/ 466 h 4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4" h="466">
                <a:moveTo>
                  <a:pt x="0" y="306"/>
                </a:moveTo>
                <a:lnTo>
                  <a:pt x="1366" y="306"/>
                </a:lnTo>
                <a:lnTo>
                  <a:pt x="1574" y="410"/>
                </a:lnTo>
                <a:lnTo>
                  <a:pt x="1534" y="466"/>
                </a:lnTo>
                <a:lnTo>
                  <a:pt x="1814" y="378"/>
                </a:lnTo>
                <a:lnTo>
                  <a:pt x="1750" y="82"/>
                </a:lnTo>
                <a:lnTo>
                  <a:pt x="1726" y="146"/>
                </a:lnTo>
                <a:lnTo>
                  <a:pt x="1438" y="2"/>
                </a:lnTo>
                <a:lnTo>
                  <a:pt x="0" y="0"/>
                </a:lnTo>
                <a:lnTo>
                  <a:pt x="0" y="306"/>
                </a:lnTo>
                <a:close/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40964" name="Freeform 5"/>
          <p:cNvSpPr>
            <a:spLocks/>
          </p:cNvSpPr>
          <p:nvPr/>
        </p:nvSpPr>
        <p:spPr bwMode="auto">
          <a:xfrm flipH="1">
            <a:off x="5195888" y="2457450"/>
            <a:ext cx="2881312" cy="844550"/>
          </a:xfrm>
          <a:custGeom>
            <a:avLst/>
            <a:gdLst>
              <a:gd name="T0" fmla="*/ 0 w 1814"/>
              <a:gd name="T1" fmla="*/ 2147483647 h 466"/>
              <a:gd name="T2" fmla="*/ 2147483647 w 1814"/>
              <a:gd name="T3" fmla="*/ 2147483647 h 466"/>
              <a:gd name="T4" fmla="*/ 2147483647 w 1814"/>
              <a:gd name="T5" fmla="*/ 2147483647 h 466"/>
              <a:gd name="T6" fmla="*/ 2147483647 w 1814"/>
              <a:gd name="T7" fmla="*/ 2147483647 h 466"/>
              <a:gd name="T8" fmla="*/ 2147483647 w 1814"/>
              <a:gd name="T9" fmla="*/ 2147483647 h 466"/>
              <a:gd name="T10" fmla="*/ 2147483647 w 1814"/>
              <a:gd name="T11" fmla="*/ 2147483647 h 466"/>
              <a:gd name="T12" fmla="*/ 2147483647 w 1814"/>
              <a:gd name="T13" fmla="*/ 2147483647 h 466"/>
              <a:gd name="T14" fmla="*/ 2147483647 w 1814"/>
              <a:gd name="T15" fmla="*/ 2147483647 h 466"/>
              <a:gd name="T16" fmla="*/ 0 w 1814"/>
              <a:gd name="T17" fmla="*/ 0 h 466"/>
              <a:gd name="T18" fmla="*/ 0 w 1814"/>
              <a:gd name="T19" fmla="*/ 2147483647 h 4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4"/>
              <a:gd name="T31" fmla="*/ 0 h 466"/>
              <a:gd name="T32" fmla="*/ 1814 w 1814"/>
              <a:gd name="T33" fmla="*/ 466 h 4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4" h="466">
                <a:moveTo>
                  <a:pt x="0" y="306"/>
                </a:moveTo>
                <a:lnTo>
                  <a:pt x="1366" y="306"/>
                </a:lnTo>
                <a:lnTo>
                  <a:pt x="1574" y="410"/>
                </a:lnTo>
                <a:lnTo>
                  <a:pt x="1534" y="466"/>
                </a:lnTo>
                <a:lnTo>
                  <a:pt x="1814" y="378"/>
                </a:lnTo>
                <a:lnTo>
                  <a:pt x="1750" y="82"/>
                </a:lnTo>
                <a:lnTo>
                  <a:pt x="1726" y="146"/>
                </a:lnTo>
                <a:lnTo>
                  <a:pt x="1438" y="2"/>
                </a:lnTo>
                <a:lnTo>
                  <a:pt x="0" y="0"/>
                </a:lnTo>
                <a:lnTo>
                  <a:pt x="0" y="306"/>
                </a:lnTo>
                <a:close/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40965" name="AutoShape 6"/>
          <p:cNvSpPr>
            <a:spLocks noChangeArrowheads="1"/>
          </p:cNvSpPr>
          <p:nvPr/>
        </p:nvSpPr>
        <p:spPr bwMode="auto">
          <a:xfrm>
            <a:off x="1117600" y="3649663"/>
            <a:ext cx="2400300" cy="784225"/>
          </a:xfrm>
          <a:prstGeom prst="rightArrow">
            <a:avLst>
              <a:gd name="adj1" fmla="val 71759"/>
              <a:gd name="adj2" fmla="val 3906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40966" name="AutoShape 7"/>
          <p:cNvSpPr>
            <a:spLocks noChangeArrowheads="1"/>
          </p:cNvSpPr>
          <p:nvPr/>
        </p:nvSpPr>
        <p:spPr bwMode="auto">
          <a:xfrm flipH="1">
            <a:off x="5676900" y="3649663"/>
            <a:ext cx="2400300" cy="784225"/>
          </a:xfrm>
          <a:prstGeom prst="rightArrow">
            <a:avLst>
              <a:gd name="adj1" fmla="val 71759"/>
              <a:gd name="adj2" fmla="val 39067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40967" name="Freeform 8"/>
          <p:cNvSpPr>
            <a:spLocks/>
          </p:cNvSpPr>
          <p:nvPr/>
        </p:nvSpPr>
        <p:spPr bwMode="auto">
          <a:xfrm flipV="1">
            <a:off x="1119188" y="4819650"/>
            <a:ext cx="2881312" cy="844550"/>
          </a:xfrm>
          <a:custGeom>
            <a:avLst/>
            <a:gdLst>
              <a:gd name="T0" fmla="*/ 0 w 1814"/>
              <a:gd name="T1" fmla="*/ 2147483647 h 466"/>
              <a:gd name="T2" fmla="*/ 2147483647 w 1814"/>
              <a:gd name="T3" fmla="*/ 2147483647 h 466"/>
              <a:gd name="T4" fmla="*/ 2147483647 w 1814"/>
              <a:gd name="T5" fmla="*/ 2147483647 h 466"/>
              <a:gd name="T6" fmla="*/ 2147483647 w 1814"/>
              <a:gd name="T7" fmla="*/ 2147483647 h 466"/>
              <a:gd name="T8" fmla="*/ 2147483647 w 1814"/>
              <a:gd name="T9" fmla="*/ 2147483647 h 466"/>
              <a:gd name="T10" fmla="*/ 2147483647 w 1814"/>
              <a:gd name="T11" fmla="*/ 2147483647 h 466"/>
              <a:gd name="T12" fmla="*/ 2147483647 w 1814"/>
              <a:gd name="T13" fmla="*/ 2147483647 h 466"/>
              <a:gd name="T14" fmla="*/ 2147483647 w 1814"/>
              <a:gd name="T15" fmla="*/ 2147483647 h 466"/>
              <a:gd name="T16" fmla="*/ 0 w 1814"/>
              <a:gd name="T17" fmla="*/ 0 h 466"/>
              <a:gd name="T18" fmla="*/ 0 w 1814"/>
              <a:gd name="T19" fmla="*/ 2147483647 h 4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4"/>
              <a:gd name="T31" fmla="*/ 0 h 466"/>
              <a:gd name="T32" fmla="*/ 1814 w 1814"/>
              <a:gd name="T33" fmla="*/ 466 h 4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4" h="466">
                <a:moveTo>
                  <a:pt x="0" y="306"/>
                </a:moveTo>
                <a:lnTo>
                  <a:pt x="1366" y="306"/>
                </a:lnTo>
                <a:lnTo>
                  <a:pt x="1574" y="410"/>
                </a:lnTo>
                <a:lnTo>
                  <a:pt x="1534" y="466"/>
                </a:lnTo>
                <a:lnTo>
                  <a:pt x="1814" y="378"/>
                </a:lnTo>
                <a:lnTo>
                  <a:pt x="1750" y="82"/>
                </a:lnTo>
                <a:lnTo>
                  <a:pt x="1726" y="146"/>
                </a:lnTo>
                <a:lnTo>
                  <a:pt x="1438" y="2"/>
                </a:lnTo>
                <a:lnTo>
                  <a:pt x="0" y="0"/>
                </a:lnTo>
                <a:lnTo>
                  <a:pt x="0" y="306"/>
                </a:lnTo>
                <a:close/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40968" name="Freeform 9"/>
          <p:cNvSpPr>
            <a:spLocks/>
          </p:cNvSpPr>
          <p:nvPr/>
        </p:nvSpPr>
        <p:spPr bwMode="auto">
          <a:xfrm flipH="1" flipV="1">
            <a:off x="5195888" y="4819650"/>
            <a:ext cx="2881312" cy="844550"/>
          </a:xfrm>
          <a:custGeom>
            <a:avLst/>
            <a:gdLst>
              <a:gd name="T0" fmla="*/ 0 w 1814"/>
              <a:gd name="T1" fmla="*/ 2147483647 h 466"/>
              <a:gd name="T2" fmla="*/ 2147483647 w 1814"/>
              <a:gd name="T3" fmla="*/ 2147483647 h 466"/>
              <a:gd name="T4" fmla="*/ 2147483647 w 1814"/>
              <a:gd name="T5" fmla="*/ 2147483647 h 466"/>
              <a:gd name="T6" fmla="*/ 2147483647 w 1814"/>
              <a:gd name="T7" fmla="*/ 2147483647 h 466"/>
              <a:gd name="T8" fmla="*/ 2147483647 w 1814"/>
              <a:gd name="T9" fmla="*/ 2147483647 h 466"/>
              <a:gd name="T10" fmla="*/ 2147483647 w 1814"/>
              <a:gd name="T11" fmla="*/ 2147483647 h 466"/>
              <a:gd name="T12" fmla="*/ 2147483647 w 1814"/>
              <a:gd name="T13" fmla="*/ 2147483647 h 466"/>
              <a:gd name="T14" fmla="*/ 2147483647 w 1814"/>
              <a:gd name="T15" fmla="*/ 2147483647 h 466"/>
              <a:gd name="T16" fmla="*/ 0 w 1814"/>
              <a:gd name="T17" fmla="*/ 0 h 466"/>
              <a:gd name="T18" fmla="*/ 0 w 1814"/>
              <a:gd name="T19" fmla="*/ 2147483647 h 4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4"/>
              <a:gd name="T31" fmla="*/ 0 h 466"/>
              <a:gd name="T32" fmla="*/ 1814 w 1814"/>
              <a:gd name="T33" fmla="*/ 466 h 4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4" h="466">
                <a:moveTo>
                  <a:pt x="0" y="306"/>
                </a:moveTo>
                <a:lnTo>
                  <a:pt x="1366" y="306"/>
                </a:lnTo>
                <a:lnTo>
                  <a:pt x="1574" y="410"/>
                </a:lnTo>
                <a:lnTo>
                  <a:pt x="1534" y="466"/>
                </a:lnTo>
                <a:lnTo>
                  <a:pt x="1814" y="378"/>
                </a:lnTo>
                <a:lnTo>
                  <a:pt x="1750" y="82"/>
                </a:lnTo>
                <a:lnTo>
                  <a:pt x="1726" y="146"/>
                </a:lnTo>
                <a:lnTo>
                  <a:pt x="1438" y="2"/>
                </a:lnTo>
                <a:lnTo>
                  <a:pt x="0" y="0"/>
                </a:lnTo>
                <a:lnTo>
                  <a:pt x="0" y="306"/>
                </a:lnTo>
                <a:close/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3779838" y="3843338"/>
            <a:ext cx="1590675" cy="3651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kumimoji="1" lang="zh-CN" altLang="en-US" sz="2400" b="1">
                <a:solidFill>
                  <a:srgbClr val="000000"/>
                </a:solidFill>
              </a:rPr>
              <a:t>成功的聆听</a:t>
            </a: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1187450" y="2586038"/>
            <a:ext cx="2157413" cy="247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68275" indent="-168275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Char char=""/>
              <a:tabLst>
                <a:tab pos="8521700" algn="r"/>
              </a:tabLst>
            </a:pPr>
            <a:r>
              <a:rPr lang="zh-CN" altLang="de-DE" sz="1400">
                <a:solidFill>
                  <a:srgbClr val="965E45"/>
                </a:solidFill>
                <a:latin typeface="Calibri" pitchFamily="34" charset="0"/>
              </a:rPr>
              <a:t>  </a:t>
            </a:r>
            <a:r>
              <a:rPr lang="zh-CN" altLang="de-DE">
                <a:solidFill>
                  <a:srgbClr val="965E45"/>
                </a:solidFill>
                <a:latin typeface="Calibri" pitchFamily="34" charset="0"/>
              </a:rPr>
              <a:t>目视</a:t>
            </a: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1212850" y="3916363"/>
            <a:ext cx="2157413" cy="247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68275" indent="-168275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Char char=""/>
              <a:tabLst>
                <a:tab pos="8521700" algn="r"/>
              </a:tabLst>
            </a:pPr>
            <a:r>
              <a:rPr lang="zh-CN" altLang="de-DE" sz="1400">
                <a:solidFill>
                  <a:srgbClr val="965E45"/>
                </a:solidFill>
                <a:latin typeface="Calibri" pitchFamily="34" charset="0"/>
              </a:rPr>
              <a:t>  </a:t>
            </a:r>
            <a:r>
              <a:rPr lang="zh-CN" altLang="de-DE">
                <a:solidFill>
                  <a:srgbClr val="965E45"/>
                </a:solidFill>
                <a:latin typeface="Calibri" pitchFamily="34" charset="0"/>
              </a:rPr>
              <a:t>问问题</a:t>
            </a:r>
          </a:p>
        </p:txBody>
      </p:sp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1212850" y="5272088"/>
            <a:ext cx="2157413" cy="247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68275" indent="-168275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Char char=""/>
              <a:tabLst>
                <a:tab pos="8521700" algn="r"/>
              </a:tabLst>
            </a:pPr>
            <a:r>
              <a:rPr lang="zh-CN" altLang="de-DE" sz="1400">
                <a:solidFill>
                  <a:srgbClr val="965E45"/>
                </a:solidFill>
                <a:latin typeface="Calibri" pitchFamily="34" charset="0"/>
              </a:rPr>
              <a:t>  </a:t>
            </a:r>
            <a:r>
              <a:rPr lang="zh-CN" altLang="de-DE">
                <a:solidFill>
                  <a:srgbClr val="965E45"/>
                </a:solidFill>
                <a:latin typeface="Calibri" pitchFamily="34" charset="0"/>
              </a:rPr>
              <a:t>不突然打断</a:t>
            </a:r>
          </a:p>
        </p:txBody>
      </p:sp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5795963" y="2586038"/>
            <a:ext cx="2157412" cy="247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68275" indent="-168275" algn="r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Char char=""/>
              <a:tabLst>
                <a:tab pos="8521700" algn="r"/>
              </a:tabLst>
            </a:pPr>
            <a:r>
              <a:rPr lang="zh-CN" altLang="de-DE">
                <a:solidFill>
                  <a:srgbClr val="965E45"/>
                </a:solidFill>
                <a:latin typeface="Calibri" pitchFamily="34" charset="0"/>
              </a:rPr>
              <a:t>不突然改变话题</a:t>
            </a:r>
          </a:p>
        </p:txBody>
      </p:sp>
      <p:sp>
        <p:nvSpPr>
          <p:cNvPr id="40974" name="Rectangle 15"/>
          <p:cNvSpPr>
            <a:spLocks noChangeArrowheads="1"/>
          </p:cNvSpPr>
          <p:nvPr/>
        </p:nvSpPr>
        <p:spPr bwMode="auto">
          <a:xfrm>
            <a:off x="5795963" y="3881438"/>
            <a:ext cx="2157412" cy="247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68275" indent="-168275" algn="r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Char char=""/>
              <a:tabLst>
                <a:tab pos="8521700" algn="r"/>
              </a:tabLst>
            </a:pPr>
            <a:r>
              <a:rPr lang="zh-CN" altLang="de-DE">
                <a:solidFill>
                  <a:srgbClr val="965E45"/>
                </a:solidFill>
                <a:latin typeface="Calibri" pitchFamily="34" charset="0"/>
              </a:rPr>
              <a:t>注意他人的情绪</a:t>
            </a:r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5792788" y="5272088"/>
            <a:ext cx="2157412" cy="247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168275" indent="-168275" algn="r" eaLnBrk="0" hangingPunct="0">
              <a:lnSpc>
                <a:spcPct val="90000"/>
              </a:lnSpc>
              <a:spcBef>
                <a:spcPts val="1800"/>
              </a:spcBef>
              <a:buClr>
                <a:srgbClr val="B8639C"/>
              </a:buClr>
              <a:buSzPct val="80000"/>
              <a:buFont typeface="Wingdings" pitchFamily="2" charset="2"/>
              <a:buChar char=""/>
              <a:tabLst>
                <a:tab pos="8521700" algn="r"/>
              </a:tabLst>
            </a:pPr>
            <a:r>
              <a:rPr lang="zh-CN" altLang="de-DE">
                <a:solidFill>
                  <a:srgbClr val="965E45"/>
                </a:solidFill>
                <a:latin typeface="Calibri" pitchFamily="34" charset="0"/>
              </a:rPr>
              <a:t>点头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333375"/>
            <a:ext cx="6911975" cy="601663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00FF"/>
                </a:solidFill>
                <a:latin typeface="Tempus Sans ITC" pitchFamily="82" charset="0"/>
                <a:ea typeface="幼圆" pitchFamily="49" charset="-122"/>
              </a:rPr>
              <a:t>情绪对沟通影响</a:t>
            </a:r>
          </a:p>
        </p:txBody>
      </p:sp>
      <p:pic>
        <p:nvPicPr>
          <p:cNvPr id="45058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44675"/>
            <a:ext cx="3924300" cy="4105275"/>
          </a:xfrm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916113"/>
            <a:ext cx="354171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892675"/>
            <a:ext cx="175577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>
              <a:latin typeface="Tempus Sans ITC" pitchFamily="82" charset="0"/>
              <a:ea typeface="幼圆" pitchFamily="49" charset="-122"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28775"/>
            <a:ext cx="2852738" cy="4267200"/>
          </a:xfrm>
        </p:spPr>
        <p:txBody>
          <a:bodyPr/>
          <a:lstStyle/>
          <a:p>
            <a:endParaRPr lang="zh-CN" altLang="en-US" smtClean="0">
              <a:latin typeface="Calibri" pitchFamily="34" charset="0"/>
              <a:ea typeface="幼圆" pitchFamily="49" charset="-122"/>
            </a:endParaRPr>
          </a:p>
          <a:p>
            <a:r>
              <a:rPr lang="zh-CN" altLang="en-US" smtClean="0">
                <a:latin typeface="Calibri" pitchFamily="34" charset="0"/>
                <a:ea typeface="幼圆" pitchFamily="49" charset="-122"/>
              </a:rPr>
              <a:t>换位思考法</a:t>
            </a:r>
          </a:p>
          <a:p>
            <a:pPr>
              <a:buFont typeface="Wingdings" pitchFamily="2" charset="2"/>
              <a:buNone/>
            </a:pPr>
            <a:endParaRPr lang="zh-CN" altLang="en-US" smtClean="0">
              <a:latin typeface="Calibri" pitchFamily="34" charset="0"/>
              <a:ea typeface="幼圆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1100" smtClean="0">
                <a:latin typeface="Calibri" pitchFamily="34" charset="0"/>
                <a:ea typeface="幼圆" pitchFamily="49" charset="-122"/>
              </a:rPr>
              <a:t>注意对方的难处及困难</a:t>
            </a:r>
          </a:p>
          <a:p>
            <a:pPr>
              <a:buFont typeface="Wingdings" pitchFamily="2" charset="2"/>
              <a:buNone/>
            </a:pPr>
            <a:r>
              <a:rPr lang="zh-CN" altLang="en-US" sz="1100" smtClean="0">
                <a:latin typeface="Calibri" pitchFamily="34" charset="0"/>
                <a:ea typeface="幼圆" pitchFamily="49" charset="-122"/>
              </a:rPr>
              <a:t>注意其需求与不便</a:t>
            </a:r>
          </a:p>
          <a:p>
            <a:pPr>
              <a:buFont typeface="Wingdings" pitchFamily="2" charset="2"/>
              <a:buNone/>
            </a:pPr>
            <a:r>
              <a:rPr lang="zh-CN" altLang="en-US" sz="1100" smtClean="0">
                <a:latin typeface="Calibri" pitchFamily="34" charset="0"/>
                <a:ea typeface="幼圆" pitchFamily="49" charset="-122"/>
              </a:rPr>
              <a:t>注意其痛苦与问题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484313"/>
            <a:ext cx="5724525" cy="1752600"/>
          </a:xfrm>
          <a:prstGeom prst="rect">
            <a:avLst/>
          </a:prstGeom>
          <a:noFill/>
          <a:ln w="1905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187700"/>
            <a:ext cx="57245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1066800"/>
            <a:ext cx="7793038" cy="720725"/>
          </a:xfrm>
        </p:spPr>
        <p:txBody>
          <a:bodyPr/>
          <a:lstStyle/>
          <a:p>
            <a:r>
              <a:rPr lang="zh-CN" altLang="en-US" sz="1800" b="1" smtClean="0">
                <a:latin typeface="Tempus Sans ITC" pitchFamily="82" charset="0"/>
                <a:ea typeface="幼圆" pitchFamily="49" charset="-122"/>
              </a:rPr>
              <a:t>速度第一</a:t>
            </a:r>
          </a:p>
        </p:txBody>
      </p:sp>
      <p:pic>
        <p:nvPicPr>
          <p:cNvPr id="52226" name="Picture 3" descr="599476_9083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>
          <a:xfrm>
            <a:off x="1066800" y="990600"/>
            <a:ext cx="7793038" cy="819150"/>
          </a:xfrm>
        </p:spPr>
        <p:txBody>
          <a:bodyPr/>
          <a:lstStyle/>
          <a:p>
            <a:r>
              <a:rPr lang="zh-CN" altLang="en-US" sz="1800" b="1" smtClean="0">
                <a:latin typeface="Tempus Sans ITC" pitchFamily="82" charset="0"/>
                <a:ea typeface="幼圆" pitchFamily="49" charset="-122"/>
              </a:rPr>
              <a:t>系统运营原则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4125913" y="1676400"/>
            <a:ext cx="4449762" cy="4679950"/>
          </a:xfrm>
        </p:spPr>
        <p:txBody>
          <a:bodyPr/>
          <a:lstStyle/>
          <a:p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以冷对热，以静制动</a:t>
            </a:r>
          </a:p>
          <a:p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统一观点，稳重阵脚</a:t>
            </a:r>
          </a:p>
          <a:p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组建班子，专项负责</a:t>
            </a:r>
          </a:p>
          <a:p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果断决策，迅速实施</a:t>
            </a:r>
          </a:p>
          <a:p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合纵连衡，借助外力</a:t>
            </a:r>
          </a:p>
          <a:p>
            <a:r>
              <a:rPr lang="zh-CN" altLang="en-US" sz="1600" smtClean="0">
                <a:latin typeface="Calibri" pitchFamily="34" charset="0"/>
                <a:ea typeface="幼圆" pitchFamily="49" charset="-122"/>
              </a:rPr>
              <a:t>循序渐进，标本兼治</a:t>
            </a:r>
          </a:p>
        </p:txBody>
      </p:sp>
      <p:pic>
        <p:nvPicPr>
          <p:cNvPr id="53251" name="Picture 4" descr="fbb8c963-7bcc-4e55-8a8d-4d18d57392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3733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609600"/>
            <a:ext cx="7793038" cy="1111250"/>
          </a:xfrm>
        </p:spPr>
        <p:txBody>
          <a:bodyPr/>
          <a:lstStyle/>
          <a:p>
            <a:r>
              <a:rPr lang="zh-CN" altLang="en-US" sz="1800" b="1" smtClean="0">
                <a:latin typeface="Tempus Sans ITC" pitchFamily="82" charset="0"/>
                <a:ea typeface="幼圆" pitchFamily="49" charset="-122"/>
              </a:rPr>
              <a:t>权威证实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alibri" pitchFamily="34" charset="0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609850"/>
            <a:ext cx="9144000" cy="1143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323" name="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62275" y="2530475"/>
            <a:ext cx="1952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0">
                <a:solidFill>
                  <a:srgbClr val="FFFFFF"/>
                </a:solidFill>
                <a:latin typeface="Modern No. 20" pitchFamily="18" charset="0"/>
                <a:ea typeface="方正中倩_GBK"/>
                <a:cs typeface="方正中倩_GBK"/>
              </a:rPr>
              <a:t>End</a:t>
            </a:r>
            <a:endParaRPr lang="zh-CN" altLang="en-US" sz="8000">
              <a:solidFill>
                <a:srgbClr val="FFFFFF"/>
              </a:solidFill>
              <a:latin typeface="Modern No. 20" pitchFamily="18" charset="0"/>
              <a:ea typeface="方正中倩_GBK"/>
              <a:cs typeface="方正中倩_GBK"/>
            </a:endParaRPr>
          </a:p>
        </p:txBody>
      </p:sp>
      <p:sp>
        <p:nvSpPr>
          <p:cNvPr id="56324" name="椭圆形标注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437392">
            <a:off x="5021263" y="1444625"/>
            <a:ext cx="1757362" cy="1604963"/>
          </a:xfrm>
          <a:prstGeom prst="wedgeEllipseCallout">
            <a:avLst>
              <a:gd name="adj1" fmla="val -40199"/>
              <a:gd name="adj2" fmla="val 53991"/>
            </a:avLst>
          </a:prstGeom>
          <a:solidFill>
            <a:schemeClr val="accent2"/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56325" name="文本框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21275" y="2025650"/>
            <a:ext cx="156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buFont typeface="Arial" charset="0"/>
              <a:buNone/>
            </a:pPr>
            <a:r>
              <a:rPr lang="en-US" altLang="zh-CN" sz="4000">
                <a:solidFill>
                  <a:srgbClr val="FFFFFF"/>
                </a:solidFill>
                <a:latin typeface="Modern No. 20" pitchFamily="18" charset="0"/>
                <a:ea typeface="方正中倩_GBK"/>
                <a:cs typeface="方正中倩_GBK"/>
              </a:rPr>
              <a:t>Thank</a:t>
            </a:r>
          </a:p>
          <a:p>
            <a:pPr algn="ctr">
              <a:lnSpc>
                <a:spcPct val="50000"/>
              </a:lnSpc>
              <a:buFont typeface="Arial" charset="0"/>
              <a:buNone/>
            </a:pPr>
            <a:r>
              <a:rPr lang="en-US" altLang="zh-CN" sz="4000">
                <a:solidFill>
                  <a:srgbClr val="FFFFFF"/>
                </a:solidFill>
                <a:latin typeface="Modern No. 20" pitchFamily="18" charset="0"/>
                <a:ea typeface="方正中倩_GBK"/>
                <a:cs typeface="方正中倩_GBK"/>
              </a:rPr>
              <a:t>you</a:t>
            </a:r>
            <a:endParaRPr lang="zh-CN" altLang="en-US" sz="4000">
              <a:solidFill>
                <a:srgbClr val="FFFFFF"/>
              </a:solidFill>
              <a:latin typeface="Modern No. 20" pitchFamily="18" charset="0"/>
              <a:ea typeface="方正中倩_GBK"/>
              <a:cs typeface="方正中倩_GBK"/>
            </a:endParaRPr>
          </a:p>
        </p:txBody>
      </p:sp>
      <p:sp>
        <p:nvSpPr>
          <p:cNvPr id="56326" name="文本框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98925" y="4652963"/>
            <a:ext cx="104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00000"/>
              </a:lnSpc>
              <a:buFont typeface="Arial" charset="0"/>
              <a:buNone/>
            </a:pPr>
            <a:r>
              <a:rPr lang="en-US" altLang="zh-CN" sz="2000">
                <a:solidFill>
                  <a:srgbClr val="B0B2B3"/>
                </a:solidFill>
                <a:latin typeface="Bell MT" pitchFamily="18" charset="0"/>
                <a:ea typeface="微软雅黑" pitchFamily="34" charset="-122"/>
                <a:cs typeface="Arial" charset="0"/>
              </a:rPr>
              <a:t>13816469918</a:t>
            </a:r>
            <a:endParaRPr lang="zh-CN" altLang="en-US" sz="2000">
              <a:solidFill>
                <a:srgbClr val="B0B2B3"/>
              </a:solidFill>
              <a:latin typeface="Bell MT" pitchFamily="18" charset="0"/>
              <a:ea typeface="微软雅黑" pitchFamily="34" charset="-122"/>
              <a:cs typeface="Arial" charset="0"/>
            </a:endParaRPr>
          </a:p>
        </p:txBody>
      </p:sp>
      <p:sp>
        <p:nvSpPr>
          <p:cNvPr id="56327" name="文本框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06863" y="4926013"/>
            <a:ext cx="149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200000"/>
              </a:lnSpc>
              <a:buFont typeface="Arial" charset="0"/>
              <a:buNone/>
            </a:pPr>
            <a:r>
              <a:rPr lang="en-US" altLang="zh-CN" sz="2000">
                <a:solidFill>
                  <a:srgbClr val="B0B2B3"/>
                </a:solidFill>
                <a:latin typeface="Bell MT" pitchFamily="18" charset="0"/>
                <a:ea typeface="微软雅黑" pitchFamily="34" charset="-122"/>
                <a:cs typeface="Arial" charset="0"/>
              </a:rPr>
              <a:t>yuanchensmu@126.com</a:t>
            </a:r>
          </a:p>
        </p:txBody>
      </p:sp>
      <p:sp>
        <p:nvSpPr>
          <p:cNvPr id="56328" name="KSO_Shape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29038" y="5111750"/>
            <a:ext cx="146050" cy="98425"/>
          </a:xfrm>
          <a:custGeom>
            <a:avLst/>
            <a:gdLst>
              <a:gd name="T0" fmla="*/ 0 w 4974795"/>
              <a:gd name="T1" fmla="*/ 0 h 3320682"/>
              <a:gd name="T2" fmla="*/ 0 w 4974795"/>
              <a:gd name="T3" fmla="*/ 0 h 3320682"/>
              <a:gd name="T4" fmla="*/ 0 w 4974795"/>
              <a:gd name="T5" fmla="*/ 0 h 3320682"/>
              <a:gd name="T6" fmla="*/ 0 w 4974795"/>
              <a:gd name="T7" fmla="*/ 0 h 3320682"/>
              <a:gd name="T8" fmla="*/ 0 w 4974795"/>
              <a:gd name="T9" fmla="*/ 0 h 3320682"/>
              <a:gd name="T10" fmla="*/ 0 w 4974795"/>
              <a:gd name="T11" fmla="*/ 0 h 3320682"/>
              <a:gd name="T12" fmla="*/ 0 w 4974795"/>
              <a:gd name="T13" fmla="*/ 0 h 3320682"/>
              <a:gd name="T14" fmla="*/ 0 w 4974795"/>
              <a:gd name="T15" fmla="*/ 0 h 3320682"/>
              <a:gd name="T16" fmla="*/ 0 w 4974795"/>
              <a:gd name="T17" fmla="*/ 0 h 3320682"/>
              <a:gd name="T18" fmla="*/ 0 w 4974795"/>
              <a:gd name="T19" fmla="*/ 0 h 3320682"/>
              <a:gd name="T20" fmla="*/ 0 w 4974795"/>
              <a:gd name="T21" fmla="*/ 0 h 3320682"/>
              <a:gd name="T22" fmla="*/ 0 w 4974795"/>
              <a:gd name="T23" fmla="*/ 0 h 3320682"/>
              <a:gd name="T24" fmla="*/ 0 w 4974795"/>
              <a:gd name="T25" fmla="*/ 0 h 3320682"/>
              <a:gd name="T26" fmla="*/ 0 w 4974795"/>
              <a:gd name="T27" fmla="*/ 0 h 3320682"/>
              <a:gd name="T28" fmla="*/ 0 w 4974795"/>
              <a:gd name="T29" fmla="*/ 0 h 3320682"/>
              <a:gd name="T30" fmla="*/ 0 w 4974795"/>
              <a:gd name="T31" fmla="*/ 0 h 3320682"/>
              <a:gd name="T32" fmla="*/ 0 w 4974795"/>
              <a:gd name="T33" fmla="*/ 0 h 3320682"/>
              <a:gd name="T34" fmla="*/ 0 w 4974795"/>
              <a:gd name="T35" fmla="*/ 0 h 33206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74795"/>
              <a:gd name="T55" fmla="*/ 0 h 3320682"/>
              <a:gd name="T56" fmla="*/ 4974795 w 4974795"/>
              <a:gd name="T57" fmla="*/ 3320682 h 332068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74795" h="3320682">
                <a:moveTo>
                  <a:pt x="1897867" y="1805825"/>
                </a:moveTo>
                <a:lnTo>
                  <a:pt x="2485737" y="2315734"/>
                </a:lnTo>
                <a:lnTo>
                  <a:pt x="3073607" y="1805825"/>
                </a:lnTo>
                <a:lnTo>
                  <a:pt x="4820061" y="3320682"/>
                </a:lnTo>
                <a:lnTo>
                  <a:pt x="151413" y="3320682"/>
                </a:lnTo>
                <a:lnTo>
                  <a:pt x="1897867" y="1805825"/>
                </a:lnTo>
                <a:close/>
                <a:moveTo>
                  <a:pt x="0" y="159634"/>
                </a:moveTo>
                <a:lnTo>
                  <a:pt x="1788328" y="1710812"/>
                </a:lnTo>
                <a:lnTo>
                  <a:pt x="0" y="3261996"/>
                </a:lnTo>
                <a:lnTo>
                  <a:pt x="0" y="159634"/>
                </a:lnTo>
                <a:close/>
                <a:moveTo>
                  <a:pt x="4974795" y="156753"/>
                </a:moveTo>
                <a:lnTo>
                  <a:pt x="4974795" y="3264872"/>
                </a:lnTo>
                <a:lnTo>
                  <a:pt x="3183146" y="1710812"/>
                </a:lnTo>
                <a:lnTo>
                  <a:pt x="4974795" y="156753"/>
                </a:lnTo>
                <a:close/>
                <a:moveTo>
                  <a:pt x="35040" y="0"/>
                </a:moveTo>
                <a:lnTo>
                  <a:pt x="4936434" y="0"/>
                </a:lnTo>
                <a:lnTo>
                  <a:pt x="2485737" y="2125709"/>
                </a:lnTo>
                <a:lnTo>
                  <a:pt x="3504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6329" name="KSO_Shape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743325" y="4770438"/>
            <a:ext cx="117475" cy="138112"/>
          </a:xfrm>
          <a:custGeom>
            <a:avLst/>
            <a:gdLst>
              <a:gd name="T0" fmla="*/ 0 w 396520"/>
              <a:gd name="T1" fmla="*/ 0 h 469210"/>
              <a:gd name="T2" fmla="*/ 0 w 396520"/>
              <a:gd name="T3" fmla="*/ 0 h 469210"/>
              <a:gd name="T4" fmla="*/ 0 w 396520"/>
              <a:gd name="T5" fmla="*/ 0 h 469210"/>
              <a:gd name="T6" fmla="*/ 0 w 396520"/>
              <a:gd name="T7" fmla="*/ 0 h 469210"/>
              <a:gd name="T8" fmla="*/ 0 w 396520"/>
              <a:gd name="T9" fmla="*/ 0 h 469210"/>
              <a:gd name="T10" fmla="*/ 0 w 396520"/>
              <a:gd name="T11" fmla="*/ 0 h 469210"/>
              <a:gd name="T12" fmla="*/ 0 w 396520"/>
              <a:gd name="T13" fmla="*/ 0 h 469210"/>
              <a:gd name="T14" fmla="*/ 0 w 396520"/>
              <a:gd name="T15" fmla="*/ 0 h 469210"/>
              <a:gd name="T16" fmla="*/ 0 w 396520"/>
              <a:gd name="T17" fmla="*/ 0 h 469210"/>
              <a:gd name="T18" fmla="*/ 0 w 396520"/>
              <a:gd name="T19" fmla="*/ 0 h 469210"/>
              <a:gd name="T20" fmla="*/ 0 w 396520"/>
              <a:gd name="T21" fmla="*/ 0 h 469210"/>
              <a:gd name="T22" fmla="*/ 0 w 396520"/>
              <a:gd name="T23" fmla="*/ 0 h 469210"/>
              <a:gd name="T24" fmla="*/ 0 w 396520"/>
              <a:gd name="T25" fmla="*/ 0 h 469210"/>
              <a:gd name="T26" fmla="*/ 0 w 396520"/>
              <a:gd name="T27" fmla="*/ 0 h 469210"/>
              <a:gd name="T28" fmla="*/ 0 w 396520"/>
              <a:gd name="T29" fmla="*/ 0 h 469210"/>
              <a:gd name="T30" fmla="*/ 0 w 396520"/>
              <a:gd name="T31" fmla="*/ 0 h 469210"/>
              <a:gd name="T32" fmla="*/ 0 w 396520"/>
              <a:gd name="T33" fmla="*/ 0 h 469210"/>
              <a:gd name="T34" fmla="*/ 0 w 396520"/>
              <a:gd name="T35" fmla="*/ 0 h 469210"/>
              <a:gd name="T36" fmla="*/ 0 w 396520"/>
              <a:gd name="T37" fmla="*/ 0 h 469210"/>
              <a:gd name="T38" fmla="*/ 0 w 396520"/>
              <a:gd name="T39" fmla="*/ 0 h 469210"/>
              <a:gd name="T40" fmla="*/ 0 w 396520"/>
              <a:gd name="T41" fmla="*/ 0 h 469210"/>
              <a:gd name="T42" fmla="*/ 0 w 396520"/>
              <a:gd name="T43" fmla="*/ 0 h 469210"/>
              <a:gd name="T44" fmla="*/ 0 w 396520"/>
              <a:gd name="T45" fmla="*/ 0 h 469210"/>
              <a:gd name="T46" fmla="*/ 0 w 396520"/>
              <a:gd name="T47" fmla="*/ 0 h 469210"/>
              <a:gd name="T48" fmla="*/ 0 w 396520"/>
              <a:gd name="T49" fmla="*/ 0 h 4692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96520"/>
              <a:gd name="T76" fmla="*/ 0 h 469210"/>
              <a:gd name="T77" fmla="*/ 396520 w 396520"/>
              <a:gd name="T78" fmla="*/ 469210 h 46921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96520" h="469210">
                <a:moveTo>
                  <a:pt x="327445" y="314600"/>
                </a:moveTo>
                <a:cubicBezTo>
                  <a:pt x="356349" y="319254"/>
                  <a:pt x="385797" y="360745"/>
                  <a:pt x="394054" y="381803"/>
                </a:cubicBezTo>
                <a:cubicBezTo>
                  <a:pt x="402312" y="402860"/>
                  <a:pt x="388098" y="427511"/>
                  <a:pt x="376990" y="440944"/>
                </a:cubicBezTo>
                <a:cubicBezTo>
                  <a:pt x="373700" y="421882"/>
                  <a:pt x="364955" y="401443"/>
                  <a:pt x="352485" y="383463"/>
                </a:cubicBezTo>
                <a:cubicBezTo>
                  <a:pt x="332676" y="354903"/>
                  <a:pt x="307287" y="337803"/>
                  <a:pt x="287162" y="338581"/>
                </a:cubicBezTo>
                <a:cubicBezTo>
                  <a:pt x="300917" y="326499"/>
                  <a:pt x="298542" y="309947"/>
                  <a:pt x="327445" y="314600"/>
                </a:cubicBezTo>
                <a:close/>
                <a:moveTo>
                  <a:pt x="44367" y="9445"/>
                </a:moveTo>
                <a:cubicBezTo>
                  <a:pt x="65307" y="7976"/>
                  <a:pt x="88582" y="48300"/>
                  <a:pt x="98716" y="103893"/>
                </a:cubicBezTo>
                <a:cubicBezTo>
                  <a:pt x="103023" y="127522"/>
                  <a:pt x="104507" y="151694"/>
                  <a:pt x="102812" y="172874"/>
                </a:cubicBezTo>
                <a:cubicBezTo>
                  <a:pt x="96419" y="177933"/>
                  <a:pt x="92462" y="183883"/>
                  <a:pt x="93679" y="191748"/>
                </a:cubicBezTo>
                <a:cubicBezTo>
                  <a:pt x="97962" y="219449"/>
                  <a:pt x="202914" y="329063"/>
                  <a:pt x="240363" y="349244"/>
                </a:cubicBezTo>
                <a:cubicBezTo>
                  <a:pt x="253454" y="356299"/>
                  <a:pt x="265280" y="353652"/>
                  <a:pt x="275564" y="347108"/>
                </a:cubicBezTo>
                <a:lnTo>
                  <a:pt x="275884" y="347663"/>
                </a:lnTo>
                <a:cubicBezTo>
                  <a:pt x="293996" y="337193"/>
                  <a:pt x="324545" y="354625"/>
                  <a:pt x="347507" y="388530"/>
                </a:cubicBezTo>
                <a:cubicBezTo>
                  <a:pt x="360303" y="407426"/>
                  <a:pt x="369015" y="429003"/>
                  <a:pt x="371399" y="448117"/>
                </a:cubicBezTo>
                <a:cubicBezTo>
                  <a:pt x="347296" y="472826"/>
                  <a:pt x="310581" y="469765"/>
                  <a:pt x="288158" y="468159"/>
                </a:cubicBezTo>
                <a:cubicBezTo>
                  <a:pt x="253182" y="465654"/>
                  <a:pt x="-15065" y="364036"/>
                  <a:pt x="664" y="89829"/>
                </a:cubicBezTo>
                <a:cubicBezTo>
                  <a:pt x="3125" y="70964"/>
                  <a:pt x="7079" y="53749"/>
                  <a:pt x="14299" y="39550"/>
                </a:cubicBezTo>
                <a:cubicBezTo>
                  <a:pt x="20978" y="26415"/>
                  <a:pt x="30453" y="15861"/>
                  <a:pt x="44367" y="9445"/>
                </a:cubicBezTo>
                <a:close/>
                <a:moveTo>
                  <a:pt x="85842" y="6"/>
                </a:moveTo>
                <a:cubicBezTo>
                  <a:pt x="147282" y="-938"/>
                  <a:pt x="156451" y="106342"/>
                  <a:pt x="147962" y="128156"/>
                </a:cubicBezTo>
                <a:cubicBezTo>
                  <a:pt x="140696" y="146825"/>
                  <a:pt x="125598" y="157194"/>
                  <a:pt x="109217" y="167957"/>
                </a:cubicBezTo>
                <a:cubicBezTo>
                  <a:pt x="111214" y="147002"/>
                  <a:pt x="109601" y="123749"/>
                  <a:pt x="105273" y="101024"/>
                </a:cubicBezTo>
                <a:cubicBezTo>
                  <a:pt x="95931" y="51971"/>
                  <a:pt x="75887" y="14560"/>
                  <a:pt x="55177" y="5105"/>
                </a:cubicBezTo>
                <a:cubicBezTo>
                  <a:pt x="63799" y="1769"/>
                  <a:pt x="73998" y="188"/>
                  <a:pt x="85842" y="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3200" b="1" smtClean="0">
                <a:latin typeface="Tempus Sans ITC" pitchFamily="82" charset="0"/>
                <a:ea typeface="幼圆" pitchFamily="49" charset="-122"/>
              </a:rPr>
              <a:t>第一部分：沟通的基本理论</a:t>
            </a:r>
          </a:p>
        </p:txBody>
      </p:sp>
      <p:pic>
        <p:nvPicPr>
          <p:cNvPr id="90115" name="内容占位符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2363"/>
            <a:ext cx="9240838" cy="5411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1800" b="1" smtClean="0">
                <a:solidFill>
                  <a:srgbClr val="CC3300"/>
                </a:solidFill>
                <a:latin typeface="Tempus Sans ITC" pitchFamily="82" charset="0"/>
                <a:ea typeface="幼圆" pitchFamily="49" charset="-122"/>
              </a:rPr>
              <a:t>对危机的认识</a:t>
            </a:r>
          </a:p>
        </p:txBody>
      </p:sp>
      <p:graphicFrame>
        <p:nvGraphicFramePr>
          <p:cNvPr id="192570" name="Group 58"/>
          <p:cNvGraphicFramePr>
            <a:graphicFrameLocks noGrp="1"/>
          </p:cNvGraphicFramePr>
          <p:nvPr/>
        </p:nvGraphicFramePr>
        <p:xfrm>
          <a:off x="685800" y="1828800"/>
          <a:ext cx="8153400" cy="3776663"/>
        </p:xfrm>
        <a:graphic>
          <a:graphicData uri="http://schemas.openxmlformats.org/drawingml/2006/table">
            <a:tbl>
              <a:tblPr/>
              <a:tblGrid>
                <a:gridCol w="2133600"/>
                <a:gridCol w="60198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防范机制类型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说明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例子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否认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危机只会发生在别人身上，我们不可能受到伤害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隐性否认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危机会发生，但对我们影响很小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粉饰太平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我们强大而有力，不会受到危机伤害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预测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如果危机发生，一定是我们之外的某个家伙引发的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知识化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我们不担心危机，发生概论很小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各自为政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B8639C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幼圆" pitchFamily="49" charset="-122"/>
                        </a:rPr>
                        <a:t>不会影响我们，我们各部分是独立的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zh-CN" smtClean="0">
              <a:latin typeface="Tempus Sans ITC" pitchFamily="82" charset="0"/>
              <a:ea typeface="幼圆" pitchFamily="49" charset="-122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 eaLnBrk="1" hangingPunct="1"/>
            <a:endParaRPr lang="zh-CN" altLang="zh-CN" smtClean="0">
              <a:latin typeface="Calibri" pitchFamily="34" charset="0"/>
              <a:ea typeface="幼圆" pitchFamily="49" charset="-122"/>
            </a:endParaRPr>
          </a:p>
        </p:txBody>
      </p:sp>
      <p:sp>
        <p:nvSpPr>
          <p:cNvPr id="51207" name="AutoShape 6"/>
          <p:cNvSpPr>
            <a:spLocks noChangeArrowheads="1"/>
          </p:cNvSpPr>
          <p:nvPr/>
        </p:nvSpPr>
        <p:spPr bwMode="ltGray">
          <a:xfrm rot="9044363">
            <a:off x="2133600" y="3922713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rot="10800000" wrap="none" anchor="ctr">
            <a:flatTx/>
          </a:bodyPr>
          <a:lstStyle/>
          <a:p>
            <a:endParaRPr lang="zh-CN" altLang="zh-CN">
              <a:latin typeface="Calibri" pitchFamily="34" charset="0"/>
              <a:cs typeface="Arial" charset="0"/>
            </a:endParaRPr>
          </a:p>
        </p:txBody>
      </p:sp>
      <p:sp>
        <p:nvSpPr>
          <p:cNvPr id="51208" name="AutoShape 7"/>
          <p:cNvSpPr>
            <a:spLocks noChangeArrowheads="1"/>
          </p:cNvSpPr>
          <p:nvPr/>
        </p:nvSpPr>
        <p:spPr bwMode="gray">
          <a:xfrm rot="-5400000">
            <a:off x="3411537" y="1728788"/>
            <a:ext cx="1871663" cy="1855788"/>
          </a:xfrm>
          <a:prstGeom prst="chevron">
            <a:avLst>
              <a:gd name="adj" fmla="val 28655"/>
            </a:avLst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vert="eaVert" wrap="none" anchor="ctr">
            <a:flatTx/>
          </a:bodyPr>
          <a:lstStyle/>
          <a:p>
            <a:endParaRPr lang="zh-CN" altLang="zh-CN">
              <a:latin typeface="Calibri" pitchFamily="34" charset="0"/>
              <a:cs typeface="Arial" charset="0"/>
            </a:endParaRPr>
          </a:p>
        </p:txBody>
      </p:sp>
      <p:sp>
        <p:nvSpPr>
          <p:cNvPr id="51209" name="AutoShape 8"/>
          <p:cNvSpPr>
            <a:spLocks noChangeArrowheads="1"/>
          </p:cNvSpPr>
          <p:nvPr/>
        </p:nvSpPr>
        <p:spPr bwMode="gray">
          <a:xfrm rot="1788254">
            <a:off x="4679950" y="3935413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zh-CN">
              <a:latin typeface="Calibri" pitchFamily="34" charset="0"/>
              <a:cs typeface="Arial" charset="0"/>
            </a:endParaRPr>
          </a:p>
        </p:txBody>
      </p:sp>
      <p:sp>
        <p:nvSpPr>
          <p:cNvPr id="51210" name="Text Box 9"/>
          <p:cNvSpPr txBox="1">
            <a:spLocks noChangeArrowheads="1"/>
          </p:cNvSpPr>
          <p:nvPr/>
        </p:nvSpPr>
        <p:spPr bwMode="black">
          <a:xfrm>
            <a:off x="3419475" y="3549650"/>
            <a:ext cx="1855788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 b="1">
                <a:cs typeface="Arial" charset="0"/>
              </a:rPr>
              <a:t>危机</a:t>
            </a:r>
          </a:p>
          <a:p>
            <a:pPr algn="ctr" eaLnBrk="0" hangingPunct="0"/>
            <a:r>
              <a:rPr lang="zh-CN" altLang="en-US" sz="3200" b="1">
                <a:cs typeface="Arial" charset="0"/>
              </a:rPr>
              <a:t>类型</a:t>
            </a:r>
          </a:p>
        </p:txBody>
      </p:sp>
      <p:sp>
        <p:nvSpPr>
          <p:cNvPr id="51211" name="Rectangle 10"/>
          <p:cNvSpPr>
            <a:spLocks noChangeArrowheads="1"/>
          </p:cNvSpPr>
          <p:nvPr/>
        </p:nvSpPr>
        <p:spPr bwMode="gray">
          <a:xfrm>
            <a:off x="3581400" y="2057400"/>
            <a:ext cx="150495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FBFC"/>
                </a:solidFill>
                <a:cs typeface="Arial" charset="0"/>
              </a:rPr>
              <a:t>企业</a:t>
            </a:r>
          </a:p>
          <a:p>
            <a:pPr algn="ctr" eaLnBrk="0" hangingPunct="0"/>
            <a:r>
              <a:rPr lang="zh-CN" altLang="en-US" sz="2800" b="1">
                <a:solidFill>
                  <a:srgbClr val="FFFBFC"/>
                </a:solidFill>
                <a:cs typeface="Arial" charset="0"/>
              </a:rPr>
              <a:t>危机</a:t>
            </a:r>
          </a:p>
        </p:txBody>
      </p:sp>
      <p:sp>
        <p:nvSpPr>
          <p:cNvPr id="51212" name="Rectangle 11"/>
          <p:cNvSpPr>
            <a:spLocks noChangeArrowheads="1"/>
          </p:cNvSpPr>
          <p:nvPr/>
        </p:nvSpPr>
        <p:spPr bwMode="gray">
          <a:xfrm>
            <a:off x="2362200" y="4267200"/>
            <a:ext cx="11604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FBFC"/>
                </a:solidFill>
                <a:cs typeface="Arial" charset="0"/>
              </a:rPr>
              <a:t>个人危机</a:t>
            </a:r>
          </a:p>
        </p:txBody>
      </p:sp>
      <p:sp>
        <p:nvSpPr>
          <p:cNvPr id="51213" name="Rectangle 12"/>
          <p:cNvSpPr>
            <a:spLocks noChangeArrowheads="1"/>
          </p:cNvSpPr>
          <p:nvPr/>
        </p:nvSpPr>
        <p:spPr bwMode="gray">
          <a:xfrm>
            <a:off x="5181600" y="4343400"/>
            <a:ext cx="1160463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rgbClr val="FFFBFC"/>
                </a:solidFill>
                <a:cs typeface="Arial" charset="0"/>
              </a:rPr>
              <a:t>公共危机</a:t>
            </a:r>
          </a:p>
        </p:txBody>
      </p:sp>
      <p:sp>
        <p:nvSpPr>
          <p:cNvPr id="51214" name="Text Box 13"/>
          <p:cNvSpPr txBox="1">
            <a:spLocks noChangeArrowheads="1"/>
          </p:cNvSpPr>
          <p:nvPr/>
        </p:nvSpPr>
        <p:spPr bwMode="black">
          <a:xfrm>
            <a:off x="5715000" y="1143000"/>
            <a:ext cx="292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/>
            <a:r>
              <a:rPr lang="zh-CN" altLang="en-US" sz="2400" b="1">
                <a:solidFill>
                  <a:srgbClr val="009999"/>
                </a:solidFill>
              </a:rPr>
              <a:t>产品质量危机</a:t>
            </a:r>
          </a:p>
          <a:p>
            <a:pPr marL="120650" indent="-120650"/>
            <a:r>
              <a:rPr lang="zh-CN" altLang="en-US" sz="2400" b="1">
                <a:solidFill>
                  <a:srgbClr val="009999"/>
                </a:solidFill>
              </a:rPr>
              <a:t>品牌信誉危机</a:t>
            </a:r>
          </a:p>
          <a:p>
            <a:pPr marL="120650" indent="-120650"/>
            <a:r>
              <a:rPr lang="zh-CN" altLang="en-US" sz="2400" b="1">
                <a:solidFill>
                  <a:srgbClr val="009999"/>
                </a:solidFill>
              </a:rPr>
              <a:t>财务管理危机</a:t>
            </a:r>
          </a:p>
          <a:p>
            <a:pPr marL="120650" indent="-120650"/>
            <a:r>
              <a:rPr lang="zh-CN" altLang="en-US" sz="2400" b="1">
                <a:solidFill>
                  <a:srgbClr val="009999"/>
                </a:solidFill>
              </a:rPr>
              <a:t>公害危机</a:t>
            </a:r>
          </a:p>
          <a:p>
            <a:pPr marL="120650" indent="-120650"/>
            <a:r>
              <a:rPr lang="zh-CN" altLang="en-US" sz="2400" b="1">
                <a:solidFill>
                  <a:srgbClr val="009999"/>
                </a:solidFill>
              </a:rPr>
              <a:t>人才危机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black">
          <a:xfrm>
            <a:off x="6570663" y="4092575"/>
            <a:ext cx="2497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altLang="zh-CN" sz="1600" b="1">
                <a:solidFill>
                  <a:schemeClr val="hlink"/>
                </a:solidFill>
                <a:cs typeface="Arial" charset="0"/>
              </a:rPr>
              <a:t> </a:t>
            </a:r>
            <a:r>
              <a:rPr lang="zh-CN" altLang="en-US" sz="2400" b="1">
                <a:solidFill>
                  <a:schemeClr val="hlink"/>
                </a:solidFill>
                <a:cs typeface="Arial" charset="0"/>
              </a:rPr>
              <a:t>政府合法性危机</a:t>
            </a:r>
          </a:p>
          <a:p>
            <a:pPr marL="120650" indent="-120650" eaLnBrk="0" hangingPunct="0">
              <a:buFont typeface="Wingdings" pitchFamily="2" charset="2"/>
              <a:buNone/>
            </a:pPr>
            <a:r>
              <a:rPr lang="zh-CN" altLang="en-US" sz="2400" b="1">
                <a:solidFill>
                  <a:schemeClr val="hlink"/>
                </a:solidFill>
                <a:cs typeface="Arial" charset="0"/>
              </a:rPr>
              <a:t>自然类危机</a:t>
            </a:r>
          </a:p>
          <a:p>
            <a:pPr marL="120650" indent="-120650" eaLnBrk="0" hangingPunct="0">
              <a:buFont typeface="Wingdings" pitchFamily="2" charset="2"/>
              <a:buNone/>
            </a:pPr>
            <a:r>
              <a:rPr lang="zh-CN" altLang="en-US" sz="2400" b="1">
                <a:solidFill>
                  <a:schemeClr val="hlink"/>
                </a:solidFill>
                <a:cs typeface="Arial" charset="0"/>
              </a:rPr>
              <a:t>市场失序危机</a:t>
            </a:r>
          </a:p>
          <a:p>
            <a:pPr marL="120650" indent="-120650" eaLnBrk="0" hangingPunct="0">
              <a:buFont typeface="Wingdings" pitchFamily="2" charset="2"/>
              <a:buNone/>
            </a:pPr>
            <a:r>
              <a:rPr lang="zh-CN" altLang="en-US" sz="2400" b="1">
                <a:solidFill>
                  <a:schemeClr val="hlink"/>
                </a:solidFill>
                <a:cs typeface="Arial" charset="0"/>
              </a:rPr>
              <a:t>社会失衡危机</a:t>
            </a:r>
            <a:endParaRPr lang="zh-CN" altLang="en-US" sz="2400">
              <a:cs typeface="Arial" charset="0"/>
            </a:endParaRPr>
          </a:p>
        </p:txBody>
      </p:sp>
      <p:sp>
        <p:nvSpPr>
          <p:cNvPr id="51216" name="Text Box 15"/>
          <p:cNvSpPr txBox="1">
            <a:spLocks noChangeArrowheads="1"/>
          </p:cNvSpPr>
          <p:nvPr/>
        </p:nvSpPr>
        <p:spPr bwMode="black">
          <a:xfrm>
            <a:off x="457200" y="3505200"/>
            <a:ext cx="24971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en-US" altLang="zh-CN" sz="1600" b="1">
                <a:solidFill>
                  <a:schemeClr val="hlink"/>
                </a:solidFill>
                <a:cs typeface="Arial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cs typeface="Arial" charset="0"/>
              </a:rPr>
              <a:t>情感危机</a:t>
            </a:r>
          </a:p>
          <a:p>
            <a:pPr marL="120650" indent="-120650" eaLnBrk="0" hangingPunct="0">
              <a:buFont typeface="Wingdings" pitchFamily="2" charset="2"/>
              <a:buNone/>
            </a:pPr>
            <a:r>
              <a:rPr lang="zh-CN" altLang="en-US" sz="2800" b="1">
                <a:solidFill>
                  <a:schemeClr val="hlink"/>
                </a:solidFill>
                <a:cs typeface="Arial" charset="0"/>
              </a:rPr>
              <a:t>事业危机</a:t>
            </a:r>
          </a:p>
          <a:p>
            <a:pPr marL="120650" indent="-120650" eaLnBrk="0" hangingPunct="0">
              <a:buFont typeface="Wingdings" pitchFamily="2" charset="2"/>
              <a:buNone/>
            </a:pPr>
            <a:r>
              <a:rPr lang="zh-CN" altLang="en-US" sz="2800" b="1">
                <a:solidFill>
                  <a:schemeClr val="hlink"/>
                </a:solidFill>
                <a:cs typeface="Arial" charset="0"/>
              </a:rPr>
              <a:t>教育危机</a:t>
            </a:r>
          </a:p>
          <a:p>
            <a:pPr marL="120650" indent="-120650" eaLnBrk="0" hangingPunct="0">
              <a:buFont typeface="Wingdings" pitchFamily="2" charset="2"/>
              <a:buNone/>
            </a:pPr>
            <a:r>
              <a:rPr lang="zh-CN" altLang="en-US" sz="2800" b="1">
                <a:solidFill>
                  <a:schemeClr val="hlink"/>
                </a:solidFill>
                <a:cs typeface="Arial" charset="0"/>
              </a:rPr>
              <a:t>心理危机</a:t>
            </a:r>
          </a:p>
          <a:p>
            <a:pPr marL="120650" indent="-120650" eaLnBrk="0" hangingPunct="0">
              <a:buFont typeface="Wingdings" pitchFamily="2" charset="2"/>
              <a:buNone/>
            </a:pPr>
            <a:endParaRPr lang="en-US" altLang="zh-CN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85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5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 animBg="1"/>
      <p:bldP spid="51209" grpId="0" animBg="1"/>
      <p:bldP spid="51210" grpId="0"/>
      <p:bldP spid="51211" grpId="0"/>
      <p:bldP spid="51212" grpId="0"/>
      <p:bldP spid="51213" grpId="0"/>
      <p:bldP spid="51214" grpId="0"/>
      <p:bldP spid="51215" grpId="0"/>
      <p:bldP spid="512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762000"/>
            <a:ext cx="7793037" cy="101282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Tempus Sans ITC" pitchFamily="82" charset="0"/>
                <a:ea typeface="幼圆" pitchFamily="49" charset="-122"/>
              </a:rPr>
              <a:t>个人危机</a:t>
            </a:r>
          </a:p>
        </p:txBody>
      </p:sp>
      <p:pic>
        <p:nvPicPr>
          <p:cNvPr id="24578" name="Picture 4" descr="1240383273228_xin_16204062213562506547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28800"/>
            <a:ext cx="4419600" cy="5029200"/>
          </a:xfrm>
        </p:spPr>
      </p:pic>
      <p:pic>
        <p:nvPicPr>
          <p:cNvPr id="24579" name="Picture 7" descr="85_200808041040451mt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487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228600" y="1295400"/>
            <a:ext cx="1020763" cy="1458913"/>
          </a:xfrm>
          <a:custGeom>
            <a:avLst/>
            <a:gdLst>
              <a:gd name="connsiteX0" fmla="*/ 0 w 1458428"/>
              <a:gd name="connsiteY0" fmla="*/ 0 h 1020900"/>
              <a:gd name="connsiteX1" fmla="*/ 947978 w 1458428"/>
              <a:gd name="connsiteY1" fmla="*/ 0 h 1020900"/>
              <a:gd name="connsiteX2" fmla="*/ 1458428 w 1458428"/>
              <a:gd name="connsiteY2" fmla="*/ 510450 h 1020900"/>
              <a:gd name="connsiteX3" fmla="*/ 947978 w 1458428"/>
              <a:gd name="connsiteY3" fmla="*/ 1020900 h 1020900"/>
              <a:gd name="connsiteX4" fmla="*/ 0 w 1458428"/>
              <a:gd name="connsiteY4" fmla="*/ 1020900 h 1020900"/>
              <a:gd name="connsiteX5" fmla="*/ 510450 w 1458428"/>
              <a:gd name="connsiteY5" fmla="*/ 510450 h 1020900"/>
              <a:gd name="connsiteX6" fmla="*/ 0 w 1458428"/>
              <a:gd name="connsiteY6" fmla="*/ 0 h 10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428" h="1020900">
                <a:moveTo>
                  <a:pt x="1458428" y="0"/>
                </a:moveTo>
                <a:lnTo>
                  <a:pt x="1458428" y="663585"/>
                </a:lnTo>
                <a:lnTo>
                  <a:pt x="729214" y="1020900"/>
                </a:lnTo>
                <a:lnTo>
                  <a:pt x="0" y="663585"/>
                </a:lnTo>
                <a:lnTo>
                  <a:pt x="0" y="0"/>
                </a:lnTo>
                <a:lnTo>
                  <a:pt x="729214" y="357315"/>
                </a:lnTo>
                <a:lnTo>
                  <a:pt x="1458428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7146" tIns="527596" rIns="17146" bIns="527595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一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228600" y="2557463"/>
            <a:ext cx="1020763" cy="1458912"/>
          </a:xfrm>
          <a:custGeom>
            <a:avLst/>
            <a:gdLst>
              <a:gd name="connsiteX0" fmla="*/ 0 w 1458428"/>
              <a:gd name="connsiteY0" fmla="*/ 0 h 1020900"/>
              <a:gd name="connsiteX1" fmla="*/ 947978 w 1458428"/>
              <a:gd name="connsiteY1" fmla="*/ 0 h 1020900"/>
              <a:gd name="connsiteX2" fmla="*/ 1458428 w 1458428"/>
              <a:gd name="connsiteY2" fmla="*/ 510450 h 1020900"/>
              <a:gd name="connsiteX3" fmla="*/ 947978 w 1458428"/>
              <a:gd name="connsiteY3" fmla="*/ 1020900 h 1020900"/>
              <a:gd name="connsiteX4" fmla="*/ 0 w 1458428"/>
              <a:gd name="connsiteY4" fmla="*/ 1020900 h 1020900"/>
              <a:gd name="connsiteX5" fmla="*/ 510450 w 1458428"/>
              <a:gd name="connsiteY5" fmla="*/ 510450 h 1020900"/>
              <a:gd name="connsiteX6" fmla="*/ 0 w 1458428"/>
              <a:gd name="connsiteY6" fmla="*/ 0 h 10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428" h="1020900">
                <a:moveTo>
                  <a:pt x="1458428" y="0"/>
                </a:moveTo>
                <a:lnTo>
                  <a:pt x="1458428" y="663585"/>
                </a:lnTo>
                <a:lnTo>
                  <a:pt x="729214" y="1020900"/>
                </a:lnTo>
                <a:lnTo>
                  <a:pt x="0" y="663585"/>
                </a:lnTo>
                <a:lnTo>
                  <a:pt x="0" y="0"/>
                </a:lnTo>
                <a:lnTo>
                  <a:pt x="729214" y="357315"/>
                </a:lnTo>
                <a:lnTo>
                  <a:pt x="1458428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7146" tIns="527595" rIns="17146" bIns="527595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二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228600" y="3819525"/>
            <a:ext cx="1020763" cy="1458913"/>
          </a:xfrm>
          <a:custGeom>
            <a:avLst/>
            <a:gdLst>
              <a:gd name="connsiteX0" fmla="*/ 0 w 1458428"/>
              <a:gd name="connsiteY0" fmla="*/ 0 h 1020900"/>
              <a:gd name="connsiteX1" fmla="*/ 947978 w 1458428"/>
              <a:gd name="connsiteY1" fmla="*/ 0 h 1020900"/>
              <a:gd name="connsiteX2" fmla="*/ 1458428 w 1458428"/>
              <a:gd name="connsiteY2" fmla="*/ 510450 h 1020900"/>
              <a:gd name="connsiteX3" fmla="*/ 947978 w 1458428"/>
              <a:gd name="connsiteY3" fmla="*/ 1020900 h 1020900"/>
              <a:gd name="connsiteX4" fmla="*/ 0 w 1458428"/>
              <a:gd name="connsiteY4" fmla="*/ 1020900 h 1020900"/>
              <a:gd name="connsiteX5" fmla="*/ 510450 w 1458428"/>
              <a:gd name="connsiteY5" fmla="*/ 510450 h 1020900"/>
              <a:gd name="connsiteX6" fmla="*/ 0 w 1458428"/>
              <a:gd name="connsiteY6" fmla="*/ 0 h 10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428" h="1020900">
                <a:moveTo>
                  <a:pt x="1458428" y="0"/>
                </a:moveTo>
                <a:lnTo>
                  <a:pt x="1458428" y="663585"/>
                </a:lnTo>
                <a:lnTo>
                  <a:pt x="729214" y="1020900"/>
                </a:lnTo>
                <a:lnTo>
                  <a:pt x="0" y="663585"/>
                </a:lnTo>
                <a:lnTo>
                  <a:pt x="0" y="0"/>
                </a:lnTo>
                <a:lnTo>
                  <a:pt x="729214" y="357315"/>
                </a:lnTo>
                <a:lnTo>
                  <a:pt x="1458428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7146" tIns="527595" rIns="17146" bIns="527595" spcCol="1270" anchor="ctr"/>
          <a:lstStyle/>
          <a:p>
            <a:pPr algn="ctr" defTabSz="1200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三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1371600" y="3810000"/>
            <a:ext cx="7285038" cy="947738"/>
          </a:xfrm>
          <a:custGeom>
            <a:avLst/>
            <a:gdLst>
              <a:gd name="connsiteX0" fmla="*/ 157999 w 947978"/>
              <a:gd name="connsiteY0" fmla="*/ 0 h 7284899"/>
              <a:gd name="connsiteX1" fmla="*/ 789979 w 947978"/>
              <a:gd name="connsiteY1" fmla="*/ 0 h 7284899"/>
              <a:gd name="connsiteX2" fmla="*/ 947978 w 947978"/>
              <a:gd name="connsiteY2" fmla="*/ 157999 h 7284899"/>
              <a:gd name="connsiteX3" fmla="*/ 947978 w 947978"/>
              <a:gd name="connsiteY3" fmla="*/ 7284899 h 7284899"/>
              <a:gd name="connsiteX4" fmla="*/ 947978 w 947978"/>
              <a:gd name="connsiteY4" fmla="*/ 7284899 h 7284899"/>
              <a:gd name="connsiteX5" fmla="*/ 0 w 947978"/>
              <a:gd name="connsiteY5" fmla="*/ 7284899 h 7284899"/>
              <a:gd name="connsiteX6" fmla="*/ 0 w 947978"/>
              <a:gd name="connsiteY6" fmla="*/ 7284899 h 7284899"/>
              <a:gd name="connsiteX7" fmla="*/ 0 w 947978"/>
              <a:gd name="connsiteY7" fmla="*/ 157999 h 7284899"/>
              <a:gd name="connsiteX8" fmla="*/ 157999 w 947978"/>
              <a:gd name="connsiteY8" fmla="*/ 0 h 728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978" h="7284899">
                <a:moveTo>
                  <a:pt x="947978" y="1214173"/>
                </a:moveTo>
                <a:lnTo>
                  <a:pt x="947978" y="6070726"/>
                </a:lnTo>
                <a:cubicBezTo>
                  <a:pt x="947978" y="6741290"/>
                  <a:pt x="938773" y="7284895"/>
                  <a:pt x="927418" y="7284895"/>
                </a:cubicBezTo>
                <a:lnTo>
                  <a:pt x="0" y="7284895"/>
                </a:lnTo>
                <a:lnTo>
                  <a:pt x="0" y="7284895"/>
                </a:lnTo>
                <a:lnTo>
                  <a:pt x="0" y="4"/>
                </a:lnTo>
                <a:lnTo>
                  <a:pt x="0" y="4"/>
                </a:lnTo>
                <a:lnTo>
                  <a:pt x="927418" y="4"/>
                </a:lnTo>
                <a:cubicBezTo>
                  <a:pt x="938773" y="4"/>
                  <a:pt x="947978" y="543609"/>
                  <a:pt x="947978" y="1214173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92025" tIns="63421" rIns="63421" bIns="63422" anchor="ctr"/>
          <a:lstStyle/>
          <a:p>
            <a:pPr marL="0" lvl="1" defTabSz="120015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altLang="en-US" sz="2000" b="1">
                <a:solidFill>
                  <a:srgbClr val="000000"/>
                </a:solidFill>
              </a:rPr>
              <a:t>社会转型引发价值冲突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15832" y="4993678"/>
            <a:ext cx="1020787" cy="1457459"/>
            <a:chOff x="0" y="2527204"/>
            <a:chExt cx="1020900" cy="14584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燕尾形 6"/>
            <p:cNvSpPr/>
            <p:nvPr/>
          </p:nvSpPr>
          <p:spPr>
            <a:xfrm rot="5400000">
              <a:off x="-218764" y="2745968"/>
              <a:ext cx="1458428" cy="1020900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燕尾形 4"/>
            <p:cNvSpPr/>
            <p:nvPr/>
          </p:nvSpPr>
          <p:spPr>
            <a:xfrm>
              <a:off x="0" y="3037654"/>
              <a:ext cx="1020900" cy="4375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7145" tIns="17145" rIns="17145" bIns="17145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b="1" dirty="0">
                  <a:latin typeface="黑体" pitchFamily="49" charset="-122"/>
                  <a:ea typeface="黑体" pitchFamily="49" charset="-122"/>
                </a:rPr>
                <a:t>四</a:t>
              </a:r>
            </a:p>
          </p:txBody>
        </p:sp>
      </p:grpSp>
      <p:sp>
        <p:nvSpPr>
          <p:cNvPr id="2" name="任意多边形 17"/>
          <p:cNvSpPr/>
          <p:nvPr/>
        </p:nvSpPr>
        <p:spPr>
          <a:xfrm>
            <a:off x="1371600" y="5257800"/>
            <a:ext cx="7285038" cy="947738"/>
          </a:xfrm>
          <a:custGeom>
            <a:avLst/>
            <a:gdLst>
              <a:gd name="connsiteX0" fmla="*/ 157999 w 947978"/>
              <a:gd name="connsiteY0" fmla="*/ 0 h 7284899"/>
              <a:gd name="connsiteX1" fmla="*/ 789979 w 947978"/>
              <a:gd name="connsiteY1" fmla="*/ 0 h 7284899"/>
              <a:gd name="connsiteX2" fmla="*/ 947978 w 947978"/>
              <a:gd name="connsiteY2" fmla="*/ 157999 h 7284899"/>
              <a:gd name="connsiteX3" fmla="*/ 947978 w 947978"/>
              <a:gd name="connsiteY3" fmla="*/ 7284899 h 7284899"/>
              <a:gd name="connsiteX4" fmla="*/ 947978 w 947978"/>
              <a:gd name="connsiteY4" fmla="*/ 7284899 h 7284899"/>
              <a:gd name="connsiteX5" fmla="*/ 0 w 947978"/>
              <a:gd name="connsiteY5" fmla="*/ 7284899 h 7284899"/>
              <a:gd name="connsiteX6" fmla="*/ 0 w 947978"/>
              <a:gd name="connsiteY6" fmla="*/ 7284899 h 7284899"/>
              <a:gd name="connsiteX7" fmla="*/ 0 w 947978"/>
              <a:gd name="connsiteY7" fmla="*/ 157999 h 7284899"/>
              <a:gd name="connsiteX8" fmla="*/ 157999 w 947978"/>
              <a:gd name="connsiteY8" fmla="*/ 0 h 728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978" h="7284899">
                <a:moveTo>
                  <a:pt x="947978" y="1214173"/>
                </a:moveTo>
                <a:lnTo>
                  <a:pt x="947978" y="6070726"/>
                </a:lnTo>
                <a:cubicBezTo>
                  <a:pt x="947978" y="6741290"/>
                  <a:pt x="938773" y="7284895"/>
                  <a:pt x="927418" y="7284895"/>
                </a:cubicBezTo>
                <a:lnTo>
                  <a:pt x="0" y="7284895"/>
                </a:lnTo>
                <a:lnTo>
                  <a:pt x="0" y="7284895"/>
                </a:lnTo>
                <a:lnTo>
                  <a:pt x="0" y="4"/>
                </a:lnTo>
                <a:lnTo>
                  <a:pt x="0" y="4"/>
                </a:lnTo>
                <a:lnTo>
                  <a:pt x="927418" y="4"/>
                </a:lnTo>
                <a:cubicBezTo>
                  <a:pt x="938773" y="4"/>
                  <a:pt x="947978" y="543609"/>
                  <a:pt x="947978" y="1214173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92025" tIns="63421" rIns="63421" bIns="63422" anchor="ctr"/>
          <a:lstStyle/>
          <a:p>
            <a:pPr marL="0" lvl="1" defTabSz="120015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altLang="en-US" sz="2000" b="1">
                <a:solidFill>
                  <a:srgbClr val="000000"/>
                </a:solidFill>
              </a:rPr>
              <a:t>政府职能失衡</a:t>
            </a:r>
          </a:p>
        </p:txBody>
      </p:sp>
      <p:sp>
        <p:nvSpPr>
          <p:cNvPr id="3" name="任意多边形 17"/>
          <p:cNvSpPr/>
          <p:nvPr/>
        </p:nvSpPr>
        <p:spPr>
          <a:xfrm>
            <a:off x="1371600" y="1295400"/>
            <a:ext cx="7285038" cy="947738"/>
          </a:xfrm>
          <a:custGeom>
            <a:avLst/>
            <a:gdLst>
              <a:gd name="connsiteX0" fmla="*/ 157999 w 947978"/>
              <a:gd name="connsiteY0" fmla="*/ 0 h 7284899"/>
              <a:gd name="connsiteX1" fmla="*/ 789979 w 947978"/>
              <a:gd name="connsiteY1" fmla="*/ 0 h 7284899"/>
              <a:gd name="connsiteX2" fmla="*/ 947978 w 947978"/>
              <a:gd name="connsiteY2" fmla="*/ 157999 h 7284899"/>
              <a:gd name="connsiteX3" fmla="*/ 947978 w 947978"/>
              <a:gd name="connsiteY3" fmla="*/ 7284899 h 7284899"/>
              <a:gd name="connsiteX4" fmla="*/ 947978 w 947978"/>
              <a:gd name="connsiteY4" fmla="*/ 7284899 h 7284899"/>
              <a:gd name="connsiteX5" fmla="*/ 0 w 947978"/>
              <a:gd name="connsiteY5" fmla="*/ 7284899 h 7284899"/>
              <a:gd name="connsiteX6" fmla="*/ 0 w 947978"/>
              <a:gd name="connsiteY6" fmla="*/ 7284899 h 7284899"/>
              <a:gd name="connsiteX7" fmla="*/ 0 w 947978"/>
              <a:gd name="connsiteY7" fmla="*/ 157999 h 7284899"/>
              <a:gd name="connsiteX8" fmla="*/ 157999 w 947978"/>
              <a:gd name="connsiteY8" fmla="*/ 0 h 728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978" h="7284899">
                <a:moveTo>
                  <a:pt x="947978" y="1214173"/>
                </a:moveTo>
                <a:lnTo>
                  <a:pt x="947978" y="6070726"/>
                </a:lnTo>
                <a:cubicBezTo>
                  <a:pt x="947978" y="6741290"/>
                  <a:pt x="938773" y="7284895"/>
                  <a:pt x="927418" y="7284895"/>
                </a:cubicBezTo>
                <a:lnTo>
                  <a:pt x="0" y="7284895"/>
                </a:lnTo>
                <a:lnTo>
                  <a:pt x="0" y="7284895"/>
                </a:lnTo>
                <a:lnTo>
                  <a:pt x="0" y="4"/>
                </a:lnTo>
                <a:lnTo>
                  <a:pt x="0" y="4"/>
                </a:lnTo>
                <a:lnTo>
                  <a:pt x="927418" y="4"/>
                </a:lnTo>
                <a:cubicBezTo>
                  <a:pt x="938773" y="4"/>
                  <a:pt x="947978" y="543609"/>
                  <a:pt x="947978" y="1214173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92025" tIns="63421" rIns="63421" bIns="63422" anchor="ctr"/>
          <a:lstStyle/>
          <a:p>
            <a:pPr marL="0" lvl="1" defTabSz="120015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altLang="en-US" sz="2000" b="1">
                <a:solidFill>
                  <a:srgbClr val="000000"/>
                </a:solidFill>
              </a:rPr>
              <a:t>转型社会造成的利益分化</a:t>
            </a:r>
          </a:p>
        </p:txBody>
      </p:sp>
      <p:sp>
        <p:nvSpPr>
          <p:cNvPr id="4" name="任意多边形 17"/>
          <p:cNvSpPr/>
          <p:nvPr/>
        </p:nvSpPr>
        <p:spPr>
          <a:xfrm>
            <a:off x="1371600" y="2590800"/>
            <a:ext cx="7285038" cy="947738"/>
          </a:xfrm>
          <a:custGeom>
            <a:avLst/>
            <a:gdLst>
              <a:gd name="connsiteX0" fmla="*/ 157999 w 947978"/>
              <a:gd name="connsiteY0" fmla="*/ 0 h 7284899"/>
              <a:gd name="connsiteX1" fmla="*/ 789979 w 947978"/>
              <a:gd name="connsiteY1" fmla="*/ 0 h 7284899"/>
              <a:gd name="connsiteX2" fmla="*/ 947978 w 947978"/>
              <a:gd name="connsiteY2" fmla="*/ 157999 h 7284899"/>
              <a:gd name="connsiteX3" fmla="*/ 947978 w 947978"/>
              <a:gd name="connsiteY3" fmla="*/ 7284899 h 7284899"/>
              <a:gd name="connsiteX4" fmla="*/ 947978 w 947978"/>
              <a:gd name="connsiteY4" fmla="*/ 7284899 h 7284899"/>
              <a:gd name="connsiteX5" fmla="*/ 0 w 947978"/>
              <a:gd name="connsiteY5" fmla="*/ 7284899 h 7284899"/>
              <a:gd name="connsiteX6" fmla="*/ 0 w 947978"/>
              <a:gd name="connsiteY6" fmla="*/ 7284899 h 7284899"/>
              <a:gd name="connsiteX7" fmla="*/ 0 w 947978"/>
              <a:gd name="connsiteY7" fmla="*/ 157999 h 7284899"/>
              <a:gd name="connsiteX8" fmla="*/ 157999 w 947978"/>
              <a:gd name="connsiteY8" fmla="*/ 0 h 728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978" h="7284899">
                <a:moveTo>
                  <a:pt x="947978" y="1214173"/>
                </a:moveTo>
                <a:lnTo>
                  <a:pt x="947978" y="6070726"/>
                </a:lnTo>
                <a:cubicBezTo>
                  <a:pt x="947978" y="6741290"/>
                  <a:pt x="938773" y="7284895"/>
                  <a:pt x="927418" y="7284895"/>
                </a:cubicBezTo>
                <a:lnTo>
                  <a:pt x="0" y="7284895"/>
                </a:lnTo>
                <a:lnTo>
                  <a:pt x="0" y="7284895"/>
                </a:lnTo>
                <a:lnTo>
                  <a:pt x="0" y="4"/>
                </a:lnTo>
                <a:lnTo>
                  <a:pt x="0" y="4"/>
                </a:lnTo>
                <a:lnTo>
                  <a:pt x="927418" y="4"/>
                </a:lnTo>
                <a:cubicBezTo>
                  <a:pt x="938773" y="4"/>
                  <a:pt x="947978" y="543609"/>
                  <a:pt x="947978" y="1214173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92025" tIns="63421" rIns="63421" bIns="63422" anchor="ctr"/>
          <a:lstStyle/>
          <a:p>
            <a:pPr marL="0" lvl="1" defTabSz="120015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altLang="en-US" sz="2000" b="1">
                <a:solidFill>
                  <a:srgbClr val="000000"/>
                </a:solidFill>
                <a:ea typeface="宋体" charset="-122"/>
              </a:rPr>
              <a:t>高科技、激烈竞争市场与片面发展引发的危机越来越多（微博、微信）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gray">
          <a:xfrm>
            <a:off x="1066800" y="1676400"/>
            <a:ext cx="6781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CN" altLang="en-US" sz="3600" b="1">
                <a:solidFill>
                  <a:srgbClr val="CC3300"/>
                </a:solidFill>
              </a:rPr>
              <a:t>三、危机的处理原则及禁忌</a:t>
            </a: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ltGray">
          <a:xfrm>
            <a:off x="685800" y="3048000"/>
            <a:ext cx="7823200" cy="6921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7085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EFEFE"/>
                </a:solidFill>
                <a:cs typeface="Arial" charset="0"/>
              </a:rPr>
              <a:t>危机公关</a:t>
            </a:r>
            <a:r>
              <a:rPr lang="en-US" altLang="zh-CN" sz="2800" b="1">
                <a:solidFill>
                  <a:srgbClr val="FEFEFE"/>
                </a:solidFill>
                <a:cs typeface="Arial" charset="0"/>
              </a:rPr>
              <a:t>5S</a:t>
            </a:r>
            <a:r>
              <a:rPr lang="zh-CN" altLang="en-US" sz="2800" b="1">
                <a:solidFill>
                  <a:srgbClr val="FEFEFE"/>
                </a:solidFill>
                <a:cs typeface="Arial" charset="0"/>
              </a:rPr>
              <a:t>原则</a:t>
            </a: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ltGray">
          <a:xfrm>
            <a:off x="762000" y="3810000"/>
            <a:ext cx="1600200" cy="1143000"/>
          </a:xfrm>
          <a:prstGeom prst="homePlate">
            <a:avLst>
              <a:gd name="adj" fmla="val 3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ltGray">
          <a:xfrm>
            <a:off x="2362200" y="3810000"/>
            <a:ext cx="1600200" cy="1143000"/>
          </a:xfrm>
          <a:prstGeom prst="homePlate">
            <a:avLst>
              <a:gd name="adj" fmla="val 3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ltGray">
          <a:xfrm>
            <a:off x="3962400" y="3810000"/>
            <a:ext cx="1600200" cy="1143000"/>
          </a:xfrm>
          <a:prstGeom prst="homePlate">
            <a:avLst>
              <a:gd name="adj" fmla="val 3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ltGray">
          <a:xfrm>
            <a:off x="5562600" y="3810000"/>
            <a:ext cx="1600200" cy="1143000"/>
          </a:xfrm>
          <a:prstGeom prst="homePlate">
            <a:avLst>
              <a:gd name="adj" fmla="val 3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ltGray">
          <a:xfrm>
            <a:off x="7162800" y="3810000"/>
            <a:ext cx="1600200" cy="1143000"/>
          </a:xfrm>
          <a:prstGeom prst="homePlate">
            <a:avLst>
              <a:gd name="adj" fmla="val 3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914400" y="39624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Shoulder</a:t>
            </a:r>
          </a:p>
          <a:p>
            <a:endParaRPr lang="en-US" altLang="zh-CN" b="1">
              <a:solidFill>
                <a:srgbClr val="FFFF00"/>
              </a:solidFill>
            </a:endParaRPr>
          </a:p>
          <a:p>
            <a:r>
              <a:rPr lang="zh-CN" altLang="en-US" b="1">
                <a:solidFill>
                  <a:srgbClr val="FFFF00"/>
                </a:solidFill>
              </a:rPr>
              <a:t>承担责任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438400" y="3962400"/>
            <a:ext cx="1149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Sincerity</a:t>
            </a:r>
          </a:p>
          <a:p>
            <a:endParaRPr lang="en-US" altLang="zh-CN" b="1">
              <a:solidFill>
                <a:srgbClr val="FFFF00"/>
              </a:solidFill>
            </a:endParaRPr>
          </a:p>
          <a:p>
            <a:r>
              <a:rPr lang="zh-CN" altLang="en-US" b="1">
                <a:solidFill>
                  <a:srgbClr val="FFFF00"/>
                </a:solidFill>
              </a:rPr>
              <a:t>真诚沟通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3962400" y="3962400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Speed</a:t>
            </a:r>
          </a:p>
          <a:p>
            <a:endParaRPr lang="en-US" altLang="zh-CN" b="1">
              <a:solidFill>
                <a:srgbClr val="FFFF00"/>
              </a:solidFill>
            </a:endParaRPr>
          </a:p>
          <a:p>
            <a:r>
              <a:rPr lang="zh-CN" altLang="en-US" b="1">
                <a:solidFill>
                  <a:srgbClr val="FFFF00"/>
                </a:solidFill>
              </a:rPr>
              <a:t>速度第一</a:t>
            </a: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562600" y="3962400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System</a:t>
            </a:r>
          </a:p>
          <a:p>
            <a:endParaRPr lang="en-US" altLang="zh-CN" b="1">
              <a:solidFill>
                <a:srgbClr val="FFFF00"/>
              </a:solidFill>
            </a:endParaRPr>
          </a:p>
          <a:p>
            <a:r>
              <a:rPr lang="zh-CN" altLang="en-US" b="1">
                <a:solidFill>
                  <a:srgbClr val="FFFF00"/>
                </a:solidFill>
              </a:rPr>
              <a:t>系统运行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7239000" y="3962400"/>
            <a:ext cx="117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FF00"/>
                </a:solidFill>
              </a:rPr>
              <a:t>Standard</a:t>
            </a:r>
          </a:p>
          <a:p>
            <a:endParaRPr lang="en-US" altLang="zh-CN" b="1">
              <a:solidFill>
                <a:srgbClr val="FFFF00"/>
              </a:solidFill>
            </a:endParaRPr>
          </a:p>
          <a:p>
            <a:r>
              <a:rPr lang="zh-CN" altLang="en-US" b="1">
                <a:solidFill>
                  <a:srgbClr val="FFFF00"/>
                </a:solidFill>
              </a:rPr>
              <a:t>权威证实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8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8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92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animBg="1"/>
      <p:bldP spid="91140" grpId="0"/>
      <p:bldP spid="91141" grpId="0" animBg="1"/>
      <p:bldP spid="91142" grpId="0" animBg="1"/>
      <p:bldP spid="91143" grpId="0" animBg="1"/>
      <p:bldP spid="91144" grpId="0" animBg="1"/>
      <p:bldP spid="91145" grpId="0" animBg="1"/>
      <p:bldP spid="91146" grpId="0"/>
      <p:bldP spid="91147" grpId="0"/>
      <p:bldP spid="91148" grpId="0"/>
      <p:bldP spid="91149" grpId="0"/>
      <p:bldP spid="91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sz="1800" b="1" smtClean="0">
                <a:latin typeface="Tempus Sans ITC" pitchFamily="82" charset="0"/>
                <a:ea typeface="幼圆" pitchFamily="49" charset="-122"/>
              </a:rPr>
              <a:t>承担责任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alibri" pitchFamily="34" charset="0"/>
              <a:ea typeface="幼圆" pitchFamily="49" charset="-122"/>
            </a:endParaRPr>
          </a:p>
        </p:txBody>
      </p:sp>
      <p:pic>
        <p:nvPicPr>
          <p:cNvPr id="27651" name="Picture 4" descr="Img3170770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001bb9da4d3a0f6e983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5238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NUMBER"/>
  <p:tag name="ID" val="545271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NUMBER"/>
  <p:tag name="ID" val="545271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ENTRY"/>
  <p:tag name="ID" val="545271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65018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65018"/>
  <p:tag name="MH_LIBRARY" val="GRAPHIC"/>
  <p:tag name="MH_ORDER" val="矩形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65018"/>
  <p:tag name="MH_LIBRARY" val="GRAPHIC"/>
  <p:tag name="MH_ORDER" val="文本框 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65018"/>
  <p:tag name="MH_LIBRARY" val="GRAPHIC"/>
  <p:tag name="MH_ORDER" val="椭圆形标注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65018"/>
  <p:tag name="MH_LIBRARY" val="GRAPHIC"/>
  <p:tag name="MH_ORDER" val="文本框 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65018"/>
  <p:tag name="MH_LIBRARY" val="GRAPHIC"/>
  <p:tag name="MH_ORDER" val="文本框 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65018"/>
  <p:tag name="MH_LIBRARY" val="GRAPHIC"/>
  <p:tag name="MH_ORDER" val="文本框 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65018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NUMBER"/>
  <p:tag name="ID" val="545271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65018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ENTRY"/>
  <p:tag name="ID" val="545271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ENTRY"/>
  <p:tag name="ID" val="545271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OTHERS"/>
  <p:tag name="ID" val="545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OTHERS"/>
  <p:tag name="ID" val="5452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OTHERS"/>
  <p:tag name="ID" val="5452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OTHERS"/>
  <p:tag name="ID" val="5452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9171417"/>
  <p:tag name="MH_LIBRARY" val="CONTENTS"/>
  <p:tag name="MH_TYPE" val="OTHERS"/>
  <p:tag name="ID" val="545271"/>
</p:tagLst>
</file>

<file path=ppt/theme/theme1.xml><?xml version="1.0" encoding="utf-8"?>
<a:theme xmlns:a="http://schemas.openxmlformats.org/drawingml/2006/main" name="1_A000120141119A01PPBG">
  <a:themeElements>
    <a:clrScheme name="自定义 200">
      <a:dk1>
        <a:srgbClr val="626466"/>
      </a:dk1>
      <a:lt1>
        <a:srgbClr val="FFFFFF"/>
      </a:lt1>
      <a:dk2>
        <a:srgbClr val="626466"/>
      </a:dk2>
      <a:lt2>
        <a:srgbClr val="EAF5FC"/>
      </a:lt2>
      <a:accent1>
        <a:srgbClr val="BA836A"/>
      </a:accent1>
      <a:accent2>
        <a:srgbClr val="D9BFA7"/>
      </a:accent2>
      <a:accent3>
        <a:srgbClr val="9EAA62"/>
      </a:accent3>
      <a:accent4>
        <a:srgbClr val="B8639C"/>
      </a:accent4>
      <a:accent5>
        <a:srgbClr val="DAD378"/>
      </a:accent5>
      <a:accent6>
        <a:srgbClr val="E15A5A"/>
      </a:accent6>
      <a:hlink>
        <a:srgbClr val="00B0F0"/>
      </a:hlink>
      <a:folHlink>
        <a:srgbClr val="AFB2B4"/>
      </a:folHlink>
    </a:clrScheme>
    <a:fontScheme name="1_A000120141119A01PPBG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A000120141119A63PPBG</Template>
  <TotalTime>1093</TotalTime>
  <Words>1149</Words>
  <Application>Microsoft Office PowerPoint</Application>
  <PresentationFormat>全屏显示(4:3)</PresentationFormat>
  <Paragraphs>162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Tempus Sans ITC</vt:lpstr>
      <vt:lpstr>幼圆</vt:lpstr>
      <vt:lpstr>Calibri</vt:lpstr>
      <vt:lpstr>Wingdings</vt:lpstr>
      <vt:lpstr>方正姚体</vt:lpstr>
      <vt:lpstr>微软雅黑</vt:lpstr>
      <vt:lpstr>华文细黑</vt:lpstr>
      <vt:lpstr>华文中宋</vt:lpstr>
      <vt:lpstr>黑体</vt:lpstr>
      <vt:lpstr>仿宋</vt:lpstr>
      <vt:lpstr>Tahoma</vt:lpstr>
      <vt:lpstr>Verdana</vt:lpstr>
      <vt:lpstr>Modern No. 20</vt:lpstr>
      <vt:lpstr>方正中倩_GBK</vt:lpstr>
      <vt:lpstr>Bell MT</vt:lpstr>
      <vt:lpstr>1_A000120141119A01PPBG</vt:lpstr>
      <vt:lpstr>1_A000120141119A01PPBG</vt:lpstr>
      <vt:lpstr>幻灯片 1</vt:lpstr>
      <vt:lpstr>幻灯片 2</vt:lpstr>
      <vt:lpstr>第一部分：沟通的基本理论</vt:lpstr>
      <vt:lpstr>对危机的认识</vt:lpstr>
      <vt:lpstr>幻灯片 5</vt:lpstr>
      <vt:lpstr>个人危机</vt:lpstr>
      <vt:lpstr>幻灯片 7</vt:lpstr>
      <vt:lpstr>幻灯片 8</vt:lpstr>
      <vt:lpstr>承担责任</vt:lpstr>
      <vt:lpstr>真诚的原则</vt:lpstr>
      <vt:lpstr>幻灯片 11</vt:lpstr>
      <vt:lpstr>幻灯片 12</vt:lpstr>
      <vt:lpstr>幻灯片 13</vt:lpstr>
      <vt:lpstr>幻灯片 14</vt:lpstr>
      <vt:lpstr>沟通的目的</vt:lpstr>
      <vt:lpstr>如何完成一个完整的沟通？</vt:lpstr>
      <vt:lpstr>穿越沟通的迷思 </vt:lpstr>
      <vt:lpstr>幻灯片 18</vt:lpstr>
      <vt:lpstr>怎么听</vt:lpstr>
      <vt:lpstr>幻灯片 20</vt:lpstr>
      <vt:lpstr>幻灯片 21</vt:lpstr>
      <vt:lpstr>情绪对沟通影响</vt:lpstr>
      <vt:lpstr>幻灯片 23</vt:lpstr>
      <vt:lpstr>速度第一</vt:lpstr>
      <vt:lpstr>系统运营原则</vt:lpstr>
      <vt:lpstr>权威证实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Joy Li</dc:creator>
  <cp:lastModifiedBy>张苑琛</cp:lastModifiedBy>
  <cp:revision>101</cp:revision>
  <dcterms:created xsi:type="dcterms:W3CDTF">2016-08-19T03:31:16Z</dcterms:created>
  <dcterms:modified xsi:type="dcterms:W3CDTF">2016-09-22T03:51:05Z</dcterms:modified>
</cp:coreProperties>
</file>