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9"/>
  </p:handoutMasterIdLst>
  <p:sldIdLst>
    <p:sldId id="256" r:id="rId2"/>
    <p:sldId id="299" r:id="rId3"/>
    <p:sldId id="291" r:id="rId4"/>
    <p:sldId id="292" r:id="rId5"/>
    <p:sldId id="301" r:id="rId6"/>
    <p:sldId id="268" r:id="rId7"/>
    <p:sldId id="311" r:id="rId8"/>
    <p:sldId id="294" r:id="rId9"/>
    <p:sldId id="302" r:id="rId10"/>
    <p:sldId id="303" r:id="rId11"/>
    <p:sldId id="262" r:id="rId12"/>
    <p:sldId id="272" r:id="rId13"/>
    <p:sldId id="276" r:id="rId14"/>
    <p:sldId id="273" r:id="rId15"/>
    <p:sldId id="280" r:id="rId16"/>
    <p:sldId id="277" r:id="rId17"/>
    <p:sldId id="306" r:id="rId18"/>
    <p:sldId id="307" r:id="rId19"/>
    <p:sldId id="308" r:id="rId20"/>
    <p:sldId id="309" r:id="rId21"/>
    <p:sldId id="274" r:id="rId22"/>
    <p:sldId id="263" r:id="rId23"/>
    <p:sldId id="283" r:id="rId24"/>
    <p:sldId id="284" r:id="rId25"/>
    <p:sldId id="288" r:id="rId26"/>
    <p:sldId id="285" r:id="rId27"/>
    <p:sldId id="310" r:id="rId28"/>
    <p:sldId id="304" r:id="rId29"/>
    <p:sldId id="305" r:id="rId30"/>
    <p:sldId id="269" r:id="rId31"/>
    <p:sldId id="281" r:id="rId32"/>
    <p:sldId id="282" r:id="rId33"/>
    <p:sldId id="278" r:id="rId34"/>
    <p:sldId id="286" r:id="rId35"/>
    <p:sldId id="293" r:id="rId36"/>
    <p:sldId id="312" r:id="rId37"/>
    <p:sldId id="264" r:id="rId3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3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603B4-5518-4E8B-86B9-B4295A790F5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0ACA6-1362-4E72-B323-F12CEC89DC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2017-4-11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7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psa3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85720" y="714356"/>
            <a:ext cx="8572560" cy="57150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2976" y="3000372"/>
            <a:ext cx="6786610" cy="1752600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</a:rPr>
              <a:t>公共文化志愿者管理</a:t>
            </a:r>
            <a:endParaRPr lang="en-US" altLang="zh-CN" b="1" dirty="0" smtClean="0">
              <a:solidFill>
                <a:schemeClr val="tx1"/>
              </a:solidFill>
            </a:endParaRPr>
          </a:p>
          <a:p>
            <a:r>
              <a:rPr lang="en-US" altLang="zh-CN" b="1" dirty="0" smtClean="0">
                <a:solidFill>
                  <a:schemeClr val="tx1"/>
                </a:solidFill>
              </a:rPr>
              <a:t>2017.4</a:t>
            </a:r>
            <a:endParaRPr lang="zh-CN" altLang="en-US" b="1" dirty="0" smtClean="0">
              <a:solidFill>
                <a:schemeClr val="tx1"/>
              </a:solidFill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25" y="357188"/>
            <a:ext cx="600075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j-lt"/>
                <a:ea typeface="+mj-ea"/>
                <a:cs typeface="+mj-cs"/>
              </a:rPr>
              <a:t>志愿者管理</a:t>
            </a:r>
            <a:r>
              <a:rPr lang="zh-CN" altLang="en-US" sz="3200" b="1" dirty="0">
                <a:latin typeface="+mn-lt"/>
                <a:ea typeface="+mn-ea"/>
              </a:rPr>
              <a:t>不可忽视的细节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j-lt"/>
                <a:ea typeface="+mj-ea"/>
                <a:cs typeface="+mj-cs"/>
              </a:rPr>
              <a:t>                            ——</a:t>
            </a:r>
            <a:r>
              <a:rPr lang="zh-CN" altLang="en-US" sz="3200" b="1" dirty="0">
                <a:latin typeface="+mj-lt"/>
                <a:ea typeface="+mj-ea"/>
                <a:cs typeface="+mj-cs"/>
              </a:rPr>
              <a:t>个人报名</a:t>
            </a:r>
          </a:p>
        </p:txBody>
      </p:sp>
      <p:sp>
        <p:nvSpPr>
          <p:cNvPr id="40962" name="TextBox 5"/>
          <p:cNvSpPr txBox="1">
            <a:spLocks noChangeArrowheads="1"/>
          </p:cNvSpPr>
          <p:nvPr/>
        </p:nvSpPr>
        <p:spPr bwMode="auto">
          <a:xfrm>
            <a:off x="1143000" y="2500313"/>
            <a:ext cx="6429375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1</a:t>
            </a:r>
            <a:r>
              <a:rPr lang="zh-CN" altLang="en-US">
                <a:latin typeface="Calibri" pitchFamily="34" charset="0"/>
              </a:rPr>
              <a:t>、必须进行上岗前培训！</a:t>
            </a:r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2</a:t>
            </a:r>
            <a:r>
              <a:rPr lang="zh-CN" altLang="en-US">
                <a:latin typeface="Calibri" pitchFamily="34" charset="0"/>
              </a:rPr>
              <a:t>、到岗后必须有专人负责安排志愿者的相关工作。</a:t>
            </a:r>
          </a:p>
          <a:p>
            <a:r>
              <a:rPr lang="en-US" altLang="zh-CN">
                <a:latin typeface="Calibri" pitchFamily="34" charset="0"/>
              </a:rPr>
              <a:t>3</a:t>
            </a:r>
            <a:r>
              <a:rPr lang="zh-CN" altLang="en-US">
                <a:latin typeface="Calibri" pitchFamily="34" charset="0"/>
              </a:rPr>
              <a:t>、志愿者小组长在人员到岗后的一段时间内，需要及时关怀、了解工作情况。对反映的问题及时给与反馈。</a:t>
            </a:r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4</a:t>
            </a:r>
            <a:r>
              <a:rPr lang="zh-CN" altLang="en-US">
                <a:latin typeface="Calibri" pitchFamily="34" charset="0"/>
              </a:rPr>
              <a:t>、设立一定的激励制度。比如满一定服务时间开具志愿者服务证明，或者可以享用服务点的其他福利。</a:t>
            </a:r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5</a:t>
            </a:r>
            <a:r>
              <a:rPr lang="zh-CN" altLang="en-US">
                <a:latin typeface="Calibri" pitchFamily="34" charset="0"/>
              </a:rPr>
              <a:t>、对于服务满一定时间（比较长期、稳定的志愿者），一定要给与积极的认可，部分人员可晋升到志愿者管理岗位。</a:t>
            </a:r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6</a:t>
            </a:r>
            <a:r>
              <a:rPr lang="zh-CN" altLang="en-US">
                <a:latin typeface="Calibri" pitchFamily="34" charset="0"/>
              </a:rPr>
              <a:t>、提供一些能够展现个人特长、体现个人价值的工作。</a:t>
            </a:r>
          </a:p>
        </p:txBody>
      </p:sp>
      <p:sp>
        <p:nvSpPr>
          <p:cNvPr id="40963" name="TextBox 3"/>
          <p:cNvSpPr txBox="1">
            <a:spLocks noChangeArrowheads="1"/>
          </p:cNvSpPr>
          <p:nvPr/>
        </p:nvSpPr>
        <p:spPr bwMode="auto">
          <a:xfrm>
            <a:off x="1214438" y="1785938"/>
            <a:ext cx="62150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B0F0"/>
                </a:solidFill>
                <a:latin typeface="Calibri" pitchFamily="34" charset="0"/>
              </a:rPr>
              <a:t>选择个人报名的优势：</a:t>
            </a:r>
            <a:r>
              <a:rPr lang="zh-CN" altLang="en-US">
                <a:latin typeface="Calibri" pitchFamily="34" charset="0"/>
              </a:rPr>
              <a:t>录用个人报名者往往都是因为其特长突出、服务时间更灵活，可满足特殊岗位的需求。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IMG_037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8992" y="1857364"/>
            <a:ext cx="2000248" cy="30003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200" b="1" dirty="0" smtClean="0"/>
              <a:t>志愿者</a:t>
            </a:r>
            <a:r>
              <a:rPr lang="zh-CN" altLang="en-US" sz="3200" b="1" dirty="0" smtClean="0"/>
              <a:t>年龄构成</a:t>
            </a:r>
            <a:endParaRPr lang="zh-CN" alt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4348" y="1285860"/>
            <a:ext cx="7786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根据自身场馆特点分析，各年龄分工</a:t>
            </a:r>
            <a:r>
              <a:rPr lang="zh-CN" altLang="en-US" dirty="0" smtClean="0"/>
              <a:t>合作</a:t>
            </a:r>
            <a:r>
              <a:rPr lang="zh-CN" altLang="en-US" dirty="0" smtClean="0"/>
              <a:t>，发挥各自优势，招募高</a:t>
            </a:r>
            <a:r>
              <a:rPr lang="zh-CN" altLang="en-US" dirty="0" smtClean="0"/>
              <a:t>素质人才。</a:t>
            </a:r>
          </a:p>
        </p:txBody>
      </p:sp>
      <p:pic>
        <p:nvPicPr>
          <p:cNvPr id="11" name="图片 10" descr="zhiyuanzh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2214554"/>
            <a:ext cx="2527639" cy="3835648"/>
          </a:xfrm>
          <a:prstGeom prst="rect">
            <a:avLst/>
          </a:prstGeom>
        </p:spPr>
      </p:pic>
      <p:pic>
        <p:nvPicPr>
          <p:cNvPr id="12" name="图片 11" descr="xiaomifeng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86446" y="1643050"/>
            <a:ext cx="2263886" cy="2477677"/>
          </a:xfrm>
          <a:prstGeom prst="rect">
            <a:avLst/>
          </a:prstGeom>
        </p:spPr>
      </p:pic>
      <p:pic>
        <p:nvPicPr>
          <p:cNvPr id="16" name="图片 15" descr="xiaomifeng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3643314"/>
            <a:ext cx="2429247" cy="2649797"/>
          </a:xfrm>
          <a:prstGeom prst="rect">
            <a:avLst/>
          </a:prstGeom>
        </p:spPr>
      </p:pic>
      <p:pic>
        <p:nvPicPr>
          <p:cNvPr id="10" name="图片 9" descr="IMG_315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1802" y="4357694"/>
            <a:ext cx="3009932" cy="1947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00100" y="1928802"/>
            <a:ext cx="2357454" cy="1700395"/>
            <a:chOff x="1000100" y="1928802"/>
            <a:chExt cx="2357454" cy="1700395"/>
          </a:xfrm>
        </p:grpSpPr>
        <p:sp>
          <p:nvSpPr>
            <p:cNvPr id="3" name="TextBox 2"/>
            <p:cNvSpPr txBox="1"/>
            <p:nvPr/>
          </p:nvSpPr>
          <p:spPr>
            <a:xfrm>
              <a:off x="1000100" y="2428868"/>
              <a:ext cx="235745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通过简历初步筛选工作时间吻合、专业背景吻合、对场馆工作怀有较高热情的人员</a:t>
              </a:r>
              <a:endParaRPr lang="zh-CN" alt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00100" y="1928802"/>
              <a:ext cx="235745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第一步：简历筛选</a:t>
              </a:r>
              <a:endParaRPr lang="zh-CN" altLang="en-US" dirty="0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500694" y="1928802"/>
            <a:ext cx="2928958" cy="1494834"/>
            <a:chOff x="5500694" y="1928802"/>
            <a:chExt cx="2928958" cy="1494834"/>
          </a:xfrm>
        </p:grpSpPr>
        <p:sp>
          <p:nvSpPr>
            <p:cNvPr id="5" name="TextBox 4"/>
            <p:cNvSpPr txBox="1"/>
            <p:nvPr/>
          </p:nvSpPr>
          <p:spPr>
            <a:xfrm>
              <a:off x="5500694" y="2500306"/>
              <a:ext cx="292895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确认形象吻合、专业技能吻合、工作时间吻合，了解来馆服务的动机。</a:t>
              </a:r>
              <a:endParaRPr lang="zh-CN" alt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500694" y="1928802"/>
              <a:ext cx="2857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第二步：面试（面谈为佳）</a:t>
              </a:r>
              <a:endParaRPr lang="zh-CN" altLang="en-US" dirty="0"/>
            </a:p>
          </p:txBody>
        </p:sp>
      </p:grpSp>
      <p:pic>
        <p:nvPicPr>
          <p:cNvPr id="10" name="图片 9" descr="gouch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857628"/>
            <a:ext cx="5162550" cy="26003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357554" y="357166"/>
            <a:ext cx="2571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志愿者面试</a:t>
            </a:r>
            <a:endParaRPr lang="zh-CN" altLang="en-US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214422"/>
            <a:ext cx="2428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关于动机的判断</a:t>
            </a:r>
            <a:endParaRPr lang="zh-CN" altLang="en-US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472" y="1714488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对场馆的展览（某个展览）很感兴趣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2214554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对场馆的志愿者岗位很感兴趣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1472" y="2786058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工作</a:t>
            </a:r>
            <a:r>
              <a:rPr lang="en-US" altLang="zh-CN" dirty="0" smtClean="0"/>
              <a:t>/</a:t>
            </a:r>
            <a:r>
              <a:rPr lang="zh-CN" altLang="en-US" dirty="0" smtClean="0"/>
              <a:t>学习空余时间较多，想找个地方服务增加社会实践经验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3786190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学校社会实践盖章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214818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奖学金</a:t>
            </a:r>
            <a:r>
              <a:rPr lang="en-US" altLang="zh-CN" dirty="0" smtClean="0"/>
              <a:t>/</a:t>
            </a:r>
            <a:r>
              <a:rPr lang="zh-CN" altLang="en-US" dirty="0" smtClean="0"/>
              <a:t>德育考评加分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1472" y="4643446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出国留学需要相关证明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3286124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退休后比较空闲，想发挥余热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1472" y="564357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听说场馆的福利比较好</a:t>
            </a:r>
            <a:endParaRPr lang="zh-CN" altLang="en-US" dirty="0"/>
          </a:p>
        </p:txBody>
      </p:sp>
      <p:pic>
        <p:nvPicPr>
          <p:cNvPr id="13" name="图片 12" descr="g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29190" y="1500174"/>
            <a:ext cx="546603" cy="581019"/>
          </a:xfrm>
          <a:prstGeom prst="rect">
            <a:avLst/>
          </a:prstGeom>
        </p:spPr>
      </p:pic>
      <p:pic>
        <p:nvPicPr>
          <p:cNvPr id="14" name="图片 13" descr="g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4810" y="2143116"/>
            <a:ext cx="546603" cy="581019"/>
          </a:xfrm>
          <a:prstGeom prst="rect">
            <a:avLst/>
          </a:prstGeom>
        </p:spPr>
      </p:pic>
      <p:pic>
        <p:nvPicPr>
          <p:cNvPr id="15" name="图片 14" descr="g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9520" y="2643182"/>
            <a:ext cx="546603" cy="581019"/>
          </a:xfrm>
          <a:prstGeom prst="rect">
            <a:avLst/>
          </a:prstGeom>
        </p:spPr>
      </p:pic>
      <p:pic>
        <p:nvPicPr>
          <p:cNvPr id="17" name="图片 16" descr="wenh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3643314"/>
            <a:ext cx="372512" cy="408019"/>
          </a:xfrm>
          <a:prstGeom prst="rect">
            <a:avLst/>
          </a:prstGeom>
        </p:spPr>
      </p:pic>
      <p:pic>
        <p:nvPicPr>
          <p:cNvPr id="18" name="图片 17" descr="wenh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143380"/>
            <a:ext cx="372512" cy="408019"/>
          </a:xfrm>
          <a:prstGeom prst="rect">
            <a:avLst/>
          </a:prstGeom>
        </p:spPr>
      </p:pic>
      <p:pic>
        <p:nvPicPr>
          <p:cNvPr id="19" name="图片 18" descr="wenh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4643446"/>
            <a:ext cx="372512" cy="408019"/>
          </a:xfrm>
          <a:prstGeom prst="rect">
            <a:avLst/>
          </a:prstGeom>
        </p:spPr>
      </p:pic>
      <p:pic>
        <p:nvPicPr>
          <p:cNvPr id="20" name="图片 19" descr="go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29124" y="3143248"/>
            <a:ext cx="546603" cy="581019"/>
          </a:xfrm>
          <a:prstGeom prst="rect">
            <a:avLst/>
          </a:prstGeom>
        </p:spPr>
      </p:pic>
      <p:pic>
        <p:nvPicPr>
          <p:cNvPr id="21" name="图片 20" descr="ch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28992" y="5500702"/>
            <a:ext cx="471484" cy="5107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357818" y="4357694"/>
            <a:ext cx="3286148" cy="646331"/>
          </a:xfrm>
          <a:prstGeom prst="rect">
            <a:avLst/>
          </a:prstGeom>
          <a:noFill/>
          <a:ln>
            <a:solidFill>
              <a:schemeClr val="tx1">
                <a:alpha val="37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结合场馆需求给予判断，尽可能使用服务周期较长的人员。</a:t>
            </a:r>
            <a:endParaRPr lang="zh-CN" alt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71472" y="514351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同学</a:t>
            </a:r>
            <a:r>
              <a:rPr lang="en-US" altLang="zh-CN" dirty="0" smtClean="0"/>
              <a:t>/</a:t>
            </a:r>
            <a:r>
              <a:rPr lang="zh-CN" altLang="en-US" dirty="0" smtClean="0"/>
              <a:t>朋友</a:t>
            </a:r>
            <a:r>
              <a:rPr lang="en-US" altLang="zh-CN" dirty="0" smtClean="0"/>
              <a:t>/</a:t>
            </a:r>
            <a:r>
              <a:rPr lang="zh-CN" altLang="en-US" dirty="0" smtClean="0"/>
              <a:t>邻居在这里做志愿者</a:t>
            </a:r>
            <a:endParaRPr lang="zh-CN" altLang="en-US" dirty="0"/>
          </a:p>
        </p:txBody>
      </p:sp>
      <p:pic>
        <p:nvPicPr>
          <p:cNvPr id="26" name="图片 25" descr="wenha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5000636"/>
            <a:ext cx="372512" cy="40801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57554" y="357166"/>
            <a:ext cx="2571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志愿者面试</a:t>
            </a:r>
            <a:endParaRPr lang="zh-CN" altLang="en-US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22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57290" y="1500174"/>
            <a:ext cx="66543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问题：</a:t>
            </a:r>
            <a:r>
              <a:rPr lang="zh-CN" altLang="en-US" b="1" dirty="0" smtClean="0"/>
              <a:t>培训要讲什么内容？什么样的内容更有实际操作意义？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500166" y="2643182"/>
            <a:ext cx="4857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、培训</a:t>
            </a:r>
            <a:r>
              <a:rPr lang="zh-CN" altLang="en-US" dirty="0" smtClean="0"/>
              <a:t>内容的组成结构：固定部分</a:t>
            </a:r>
            <a:r>
              <a:rPr lang="en-US" altLang="zh-CN" dirty="0" smtClean="0"/>
              <a:t>+</a:t>
            </a:r>
            <a:r>
              <a:rPr lang="zh-CN" altLang="en-US" dirty="0" smtClean="0"/>
              <a:t>变动部分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3143248"/>
            <a:ext cx="5143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r>
              <a:rPr lang="zh-CN" altLang="en-US" dirty="0" smtClean="0"/>
              <a:t>、培训</a:t>
            </a:r>
            <a:r>
              <a:rPr lang="zh-CN" altLang="en-US" dirty="0" smtClean="0"/>
              <a:t>效果考察：现场笔试考核</a:t>
            </a:r>
            <a:r>
              <a:rPr lang="en-US" altLang="zh-CN" dirty="0" smtClean="0"/>
              <a:t>+</a:t>
            </a:r>
            <a:r>
              <a:rPr lang="zh-CN" altLang="en-US" dirty="0" smtClean="0"/>
              <a:t>问卷反馈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4071942"/>
            <a:ext cx="7358114" cy="1200329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培训讲师的选择要点：</a:t>
            </a:r>
            <a:endParaRPr lang="en-US" altLang="zh-CN" dirty="0" smtClean="0"/>
          </a:p>
          <a:p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   专业对口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首先从场馆内部挖掘专家资源，其次考虑外部聘请专家</a:t>
            </a:r>
            <a:endParaRPr lang="en-US" altLang="zh-CN" dirty="0" smtClean="0"/>
          </a:p>
          <a:p>
            <a:pPr>
              <a:buFont typeface="Arial" pitchFamily="34" charset="0"/>
              <a:buChar char="•"/>
            </a:pPr>
            <a:r>
              <a:rPr lang="zh-CN" altLang="en-US" dirty="0" smtClean="0"/>
              <a:t>“接地气”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语言深入浅出，形式生动活泼</a:t>
            </a:r>
            <a:endParaRPr lang="en-US" altLang="zh-CN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500166" y="2143116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  <a:r>
              <a:rPr lang="zh-CN" altLang="en-US" dirty="0" smtClean="0"/>
              <a:t>、根据</a:t>
            </a:r>
            <a:r>
              <a:rPr lang="zh-CN" altLang="en-US" dirty="0" smtClean="0"/>
              <a:t>岗位制定培训内容（展厅服务、导览、其他工作）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357554" y="357166"/>
            <a:ext cx="2571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志愿者培训</a:t>
            </a:r>
            <a:endParaRPr lang="zh-CN" altLang="en-US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78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4500570"/>
            <a:ext cx="3071834" cy="2046609"/>
          </a:xfrm>
          <a:prstGeom prst="rect">
            <a:avLst/>
          </a:prstGeom>
        </p:spPr>
      </p:pic>
      <p:pic>
        <p:nvPicPr>
          <p:cNvPr id="5" name="图片 4" descr="IMG_5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4214818"/>
            <a:ext cx="3000364" cy="2000242"/>
          </a:xfrm>
          <a:prstGeom prst="rect">
            <a:avLst/>
          </a:prstGeom>
        </p:spPr>
      </p:pic>
      <p:pic>
        <p:nvPicPr>
          <p:cNvPr id="7" name="图片 6" descr="IMG_307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72198" y="1000108"/>
            <a:ext cx="2294377" cy="3071810"/>
          </a:xfrm>
          <a:prstGeom prst="rect">
            <a:avLst/>
          </a:prstGeom>
        </p:spPr>
      </p:pic>
      <p:pic>
        <p:nvPicPr>
          <p:cNvPr id="11" name="图片 10" descr="IMG_762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500174"/>
            <a:ext cx="2895044" cy="1928826"/>
          </a:xfrm>
          <a:prstGeom prst="rect">
            <a:avLst/>
          </a:prstGeom>
        </p:spPr>
      </p:pic>
      <p:pic>
        <p:nvPicPr>
          <p:cNvPr id="12" name="图片 11" descr="IMG_767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71802" y="857232"/>
            <a:ext cx="2714644" cy="1890072"/>
          </a:xfrm>
          <a:prstGeom prst="rect">
            <a:avLst/>
          </a:prstGeom>
        </p:spPr>
      </p:pic>
      <p:pic>
        <p:nvPicPr>
          <p:cNvPr id="14" name="图片 13" descr="IMG_5569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28926" y="2857496"/>
            <a:ext cx="3000395" cy="2000264"/>
          </a:xfrm>
          <a:prstGeom prst="rect">
            <a:avLst/>
          </a:prstGeom>
        </p:spPr>
      </p:pic>
      <p:pic>
        <p:nvPicPr>
          <p:cNvPr id="15" name="图片 14" descr="IMG_251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2910" y="3714752"/>
            <a:ext cx="1976211" cy="2643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857232"/>
            <a:ext cx="7358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PSA</a:t>
            </a:r>
            <a:r>
              <a:rPr lang="zh-CN" altLang="en-US" b="1" dirty="0" smtClean="0"/>
              <a:t>的培训</a:t>
            </a:r>
            <a:r>
              <a:rPr lang="zh-CN" altLang="en-US" dirty="0" smtClean="0"/>
              <a:t>从</a:t>
            </a:r>
            <a:r>
              <a:rPr lang="zh-CN" altLang="en-US" dirty="0" smtClean="0"/>
              <a:t>非专业的培训到专业的培训；从“大锅饭式“的培训到”开小灶式“的</a:t>
            </a:r>
            <a:r>
              <a:rPr lang="zh-CN" altLang="en-US" dirty="0" smtClean="0"/>
              <a:t>培训，改变让我们看到了志愿者上岗后服务质量的大提升。</a:t>
            </a:r>
            <a:endParaRPr lang="zh-CN" altLang="en-US" dirty="0" smtClean="0"/>
          </a:p>
          <a:p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714348" y="1928802"/>
            <a:ext cx="1643074" cy="2143140"/>
            <a:chOff x="714348" y="1928802"/>
            <a:chExt cx="1643074" cy="2143140"/>
          </a:xfrm>
        </p:grpSpPr>
        <p:sp>
          <p:nvSpPr>
            <p:cNvPr id="13" name="TextBox 12"/>
            <p:cNvSpPr txBox="1"/>
            <p:nvPr/>
          </p:nvSpPr>
          <p:spPr>
            <a:xfrm>
              <a:off x="714348" y="1928802"/>
              <a:ext cx="16430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2012</a:t>
              </a:r>
              <a:endParaRPr lang="zh-CN" altLang="en-US" b="1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714348" y="2857496"/>
              <a:ext cx="1071570" cy="121444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 smtClean="0">
                  <a:solidFill>
                    <a:srgbClr val="FF0000"/>
                  </a:solidFill>
                </a:rPr>
                <a:t>无</a:t>
              </a:r>
              <a:endParaRPr lang="zh-CN" altLang="en-US" sz="5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143240" y="1928802"/>
            <a:ext cx="2071702" cy="2188838"/>
            <a:chOff x="3143240" y="1928802"/>
            <a:chExt cx="2071702" cy="2188838"/>
          </a:xfrm>
        </p:grpSpPr>
        <p:sp>
          <p:nvSpPr>
            <p:cNvPr id="14" name="TextBox 13"/>
            <p:cNvSpPr txBox="1"/>
            <p:nvPr/>
          </p:nvSpPr>
          <p:spPr>
            <a:xfrm>
              <a:off x="3714744" y="1928802"/>
              <a:ext cx="15001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2013</a:t>
              </a:r>
              <a:endParaRPr lang="zh-CN" altLang="en-US" b="1" dirty="0"/>
            </a:p>
          </p:txBody>
        </p:sp>
        <p:pic>
          <p:nvPicPr>
            <p:cNvPr id="23" name="图片 22" descr="IMG_776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3240" y="2786058"/>
              <a:ext cx="1998622" cy="1331582"/>
            </a:xfrm>
            <a:prstGeom prst="rect">
              <a:avLst/>
            </a:prstGeom>
          </p:spPr>
        </p:pic>
      </p:grpSp>
      <p:grpSp>
        <p:nvGrpSpPr>
          <p:cNvPr id="39" name="组合 38"/>
          <p:cNvGrpSpPr/>
          <p:nvPr/>
        </p:nvGrpSpPr>
        <p:grpSpPr>
          <a:xfrm>
            <a:off x="5929322" y="1928802"/>
            <a:ext cx="1928826" cy="2143140"/>
            <a:chOff x="5929322" y="1928802"/>
            <a:chExt cx="1928826" cy="2143140"/>
          </a:xfrm>
        </p:grpSpPr>
        <p:sp>
          <p:nvSpPr>
            <p:cNvPr id="16" name="TextBox 15"/>
            <p:cNvSpPr txBox="1"/>
            <p:nvPr/>
          </p:nvSpPr>
          <p:spPr>
            <a:xfrm>
              <a:off x="6500826" y="1928802"/>
              <a:ext cx="121444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2014</a:t>
              </a:r>
              <a:endParaRPr lang="zh-CN" altLang="en-US" b="1" dirty="0"/>
            </a:p>
          </p:txBody>
        </p:sp>
        <p:pic>
          <p:nvPicPr>
            <p:cNvPr id="24" name="图片 23" descr="IMG_5114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29322" y="2786058"/>
              <a:ext cx="1928826" cy="1285884"/>
            </a:xfrm>
            <a:prstGeom prst="rect">
              <a:avLst/>
            </a:prstGeom>
          </p:spPr>
        </p:pic>
      </p:grpSp>
      <p:grpSp>
        <p:nvGrpSpPr>
          <p:cNvPr id="40" name="组合 39"/>
          <p:cNvGrpSpPr/>
          <p:nvPr/>
        </p:nvGrpSpPr>
        <p:grpSpPr>
          <a:xfrm>
            <a:off x="642910" y="4500570"/>
            <a:ext cx="6357982" cy="2224025"/>
            <a:chOff x="642910" y="4500570"/>
            <a:chExt cx="5643602" cy="2224025"/>
          </a:xfrm>
        </p:grpSpPr>
        <p:sp>
          <p:nvSpPr>
            <p:cNvPr id="17" name="TextBox 16"/>
            <p:cNvSpPr txBox="1"/>
            <p:nvPr/>
          </p:nvSpPr>
          <p:spPr>
            <a:xfrm>
              <a:off x="642910" y="5357826"/>
              <a:ext cx="12858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2015</a:t>
              </a:r>
              <a:r>
                <a:rPr lang="zh-CN" altLang="en-US" b="1" dirty="0" smtClean="0"/>
                <a:t>之后</a:t>
              </a:r>
              <a:endParaRPr lang="zh-CN" altLang="en-US" b="1" dirty="0"/>
            </a:p>
          </p:txBody>
        </p:sp>
        <p:pic>
          <p:nvPicPr>
            <p:cNvPr id="27" name="图片 26" descr="IMG_2962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5984" y="4500570"/>
              <a:ext cx="1660916" cy="2214554"/>
            </a:xfrm>
            <a:prstGeom prst="rect">
              <a:avLst/>
            </a:prstGeom>
          </p:spPr>
        </p:pic>
        <p:pic>
          <p:nvPicPr>
            <p:cNvPr id="28" name="图片 27" descr="IMG_3071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643438" y="4524776"/>
              <a:ext cx="1643074" cy="2199819"/>
            </a:xfrm>
            <a:prstGeom prst="rect">
              <a:avLst/>
            </a:prstGeom>
          </p:spPr>
        </p:pic>
        <p:sp>
          <p:nvSpPr>
            <p:cNvPr id="29" name="十字形 28"/>
            <p:cNvSpPr/>
            <p:nvPr/>
          </p:nvSpPr>
          <p:spPr>
            <a:xfrm>
              <a:off x="4000496" y="5429264"/>
              <a:ext cx="571504" cy="571504"/>
            </a:xfrm>
            <a:prstGeom prst="plus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357166"/>
            <a:ext cx="2571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志愿者考核</a:t>
            </a:r>
            <a:endParaRPr lang="zh-CN" altLang="en-US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5" name="图片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3" y="1643756"/>
            <a:ext cx="4071966" cy="4999930"/>
          </a:xfrm>
          <a:prstGeom prst="rect">
            <a:avLst/>
          </a:prstGeom>
        </p:spPr>
      </p:pic>
      <p:pic>
        <p:nvPicPr>
          <p:cNvPr id="7" name="图片 6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643050"/>
            <a:ext cx="4000528" cy="49731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1285860"/>
            <a:ext cx="3571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书面考核：适合所有岗位志愿者</a:t>
            </a:r>
            <a:endParaRPr lang="zh-CN" altLang="en-US" sz="1400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57554" y="357166"/>
            <a:ext cx="25717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志愿者考核</a:t>
            </a:r>
            <a:endParaRPr lang="zh-CN" altLang="en-US" sz="32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 descr="D:\work\志愿者\photos\2016\2016双年展\导览\小蜜蜂\IMG_46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928802"/>
            <a:ext cx="2946818" cy="3929090"/>
          </a:xfrm>
          <a:prstGeom prst="rect">
            <a:avLst/>
          </a:prstGeom>
          <a:noFill/>
        </p:spPr>
      </p:pic>
      <p:pic>
        <p:nvPicPr>
          <p:cNvPr id="1027" name="Picture 3" descr="D:\work\志愿者\photos\2016\市民都会\小蜜蜂导览\IMG_949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428868"/>
            <a:ext cx="4476781" cy="335758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1472" y="1428736"/>
            <a:ext cx="27860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/>
              <a:t>现场考核：适合导览员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/>
          <p:cNvSpPr txBox="1">
            <a:spLocks noChangeArrowheads="1"/>
          </p:cNvSpPr>
          <p:nvPr/>
        </p:nvSpPr>
        <p:spPr bwMode="auto">
          <a:xfrm>
            <a:off x="1571625" y="2571750"/>
            <a:ext cx="6643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Calibri" pitchFamily="34" charset="0"/>
              </a:rPr>
              <a:t>志愿者管理</a:t>
            </a:r>
            <a:r>
              <a:rPr lang="en-US" altLang="zh-CN" sz="3200" b="1" dirty="0">
                <a:latin typeface="Calibri" pitchFamily="34" charset="0"/>
              </a:rPr>
              <a:t>——</a:t>
            </a:r>
          </a:p>
          <a:p>
            <a:r>
              <a:rPr lang="zh-CN" altLang="en-US" sz="3200" b="1" dirty="0">
                <a:latin typeface="Calibri" pitchFamily="34" charset="0"/>
              </a:rPr>
              <a:t>一项考验创造力和细节管理的工作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57620" y="1285860"/>
            <a:ext cx="428628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志愿者工作几问：</a:t>
            </a:r>
            <a:endParaRPr lang="en-US" altLang="zh-CN" sz="3200" b="1" dirty="0" smtClean="0">
              <a:latin typeface="+mj-lt"/>
              <a:ea typeface="+mj-ea"/>
              <a:cs typeface="+mj-cs"/>
            </a:endParaRPr>
          </a:p>
          <a:p>
            <a:endParaRPr lang="en-US" altLang="zh-CN" dirty="0" smtClean="0"/>
          </a:p>
          <a:p>
            <a:r>
              <a:rPr lang="zh-CN" altLang="en-US" dirty="0" smtClean="0"/>
              <a:t>我们</a:t>
            </a:r>
            <a:r>
              <a:rPr lang="zh-CN" altLang="en-US" dirty="0" smtClean="0"/>
              <a:t>为什么需要志愿者？</a:t>
            </a:r>
            <a:endParaRPr lang="en-US" altLang="zh-CN" dirty="0" smtClean="0"/>
          </a:p>
          <a:p>
            <a:r>
              <a:rPr lang="zh-CN" altLang="en-US" dirty="0" smtClean="0"/>
              <a:t>我们如何管理志愿者？</a:t>
            </a:r>
            <a:endParaRPr lang="en-US" altLang="zh-CN" dirty="0" smtClean="0"/>
          </a:p>
          <a:p>
            <a:r>
              <a:rPr lang="zh-CN" altLang="en-US" dirty="0" smtClean="0"/>
              <a:t>志愿者工作中如何体现我的价值？</a:t>
            </a:r>
            <a:endParaRPr lang="zh-CN" altLang="en-US" dirty="0"/>
          </a:p>
        </p:txBody>
      </p:sp>
      <p:pic>
        <p:nvPicPr>
          <p:cNvPr id="5" name="图片 4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214422"/>
            <a:ext cx="2884309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标题 1"/>
          <p:cNvSpPr>
            <a:spLocks noGrp="1"/>
          </p:cNvSpPr>
          <p:nvPr>
            <p:ph type="title"/>
          </p:nvPr>
        </p:nvSpPr>
        <p:spPr>
          <a:xfrm>
            <a:off x="928688" y="500063"/>
            <a:ext cx="7286625" cy="1143000"/>
          </a:xfrm>
        </p:spPr>
        <p:txBody>
          <a:bodyPr/>
          <a:lstStyle/>
          <a:p>
            <a:pPr eaLnBrk="1" hangingPunct="1"/>
            <a:r>
              <a:rPr lang="zh-CN" altLang="en-US" sz="3200" b="1" smtClean="0"/>
              <a:t>管理人员如何体现自我价值</a:t>
            </a:r>
          </a:p>
        </p:txBody>
      </p:sp>
      <p:sp>
        <p:nvSpPr>
          <p:cNvPr id="36866" name="TextBox 4"/>
          <p:cNvSpPr txBox="1">
            <a:spLocks noChangeArrowheads="1"/>
          </p:cNvSpPr>
          <p:nvPr/>
        </p:nvSpPr>
        <p:spPr bwMode="auto">
          <a:xfrm>
            <a:off x="1000125" y="1928813"/>
            <a:ext cx="7643813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管理人员全程参与志愿者服务项目的策划、执行，体现了惊人的</a:t>
            </a:r>
            <a:r>
              <a:rPr lang="zh-CN" altLang="en-US" b="1" u="sng">
                <a:latin typeface="Calibri" pitchFamily="34" charset="0"/>
              </a:rPr>
              <a:t>创造能力</a:t>
            </a:r>
            <a:r>
              <a:rPr lang="zh-CN" altLang="en-US">
                <a:latin typeface="Calibri" pitchFamily="34" charset="0"/>
              </a:rPr>
              <a:t>！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r>
              <a:rPr lang="zh-CN" altLang="en-US">
                <a:latin typeface="Calibri" pitchFamily="34" charset="0"/>
              </a:rPr>
              <a:t>管理人员全程参与大量的志愿者的管理，体现了强大的人员</a:t>
            </a:r>
            <a:r>
              <a:rPr lang="zh-CN" altLang="en-US" b="1" u="sng">
                <a:latin typeface="Calibri" pitchFamily="34" charset="0"/>
              </a:rPr>
              <a:t>管理能力</a:t>
            </a:r>
            <a:r>
              <a:rPr lang="zh-CN" altLang="en-US">
                <a:latin typeface="Calibri" pitchFamily="34" charset="0"/>
              </a:rPr>
              <a:t>！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r>
              <a:rPr lang="zh-CN" altLang="en-US">
                <a:latin typeface="Calibri" pitchFamily="34" charset="0"/>
              </a:rPr>
              <a:t>管理人员带领志愿者服务于单位各部门工作，协调与各部门人员之间的工作，体现了强大的</a:t>
            </a:r>
            <a:r>
              <a:rPr lang="zh-CN" altLang="en-US" b="1" u="sng">
                <a:latin typeface="Calibri" pitchFamily="34" charset="0"/>
              </a:rPr>
              <a:t>沟通和公关能力</a:t>
            </a:r>
            <a:r>
              <a:rPr lang="zh-CN" altLang="en-US">
                <a:latin typeface="Calibri" pitchFamily="34" charset="0"/>
              </a:rPr>
              <a:t>！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r>
              <a:rPr lang="zh-CN" altLang="en-US">
                <a:latin typeface="Calibri" pitchFamily="34" charset="0"/>
              </a:rPr>
              <a:t>管理人员在工作中遇到的各种问题都可以通过自身的努力而解决，体现了强大的主观能动性！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428860" y="1643050"/>
            <a:ext cx="36711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/>
              <a:t>志愿者</a:t>
            </a:r>
            <a:r>
              <a:rPr lang="zh-CN" altLang="en-US" b="1" dirty="0" smtClean="0"/>
              <a:t>队伍依靠什么手段来管理？</a:t>
            </a:r>
            <a:endParaRPr lang="zh-CN" alt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00298" y="2285992"/>
            <a:ext cx="40719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管理人员管理</a:t>
            </a:r>
            <a:r>
              <a:rPr lang="en-US" altLang="zh-CN" dirty="0" smtClean="0"/>
              <a:t>VS</a:t>
            </a:r>
            <a:r>
              <a:rPr lang="zh-CN" altLang="en-US" dirty="0" smtClean="0"/>
              <a:t>志愿者自我管理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43240" y="2928934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纪律严明</a:t>
            </a:r>
            <a:r>
              <a:rPr lang="en-US" altLang="zh-CN" dirty="0" smtClean="0"/>
              <a:t>VS</a:t>
            </a:r>
            <a:r>
              <a:rPr lang="zh-CN" altLang="en-US" dirty="0" smtClean="0"/>
              <a:t>人性化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71802" y="3643314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制度规范</a:t>
            </a:r>
            <a:r>
              <a:rPr lang="en-US" altLang="zh-CN" dirty="0" smtClean="0"/>
              <a:t>VS</a:t>
            </a:r>
            <a:r>
              <a:rPr lang="zh-CN" altLang="en-US" dirty="0" smtClean="0"/>
              <a:t>道德约束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7554" y="435769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服务</a:t>
            </a:r>
            <a:r>
              <a:rPr lang="en-US" altLang="zh-CN" dirty="0" smtClean="0"/>
              <a:t>VS</a:t>
            </a:r>
            <a:r>
              <a:rPr lang="zh-CN" altLang="en-US" dirty="0" smtClean="0"/>
              <a:t>被服务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571736" y="5214950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FF0000"/>
                </a:solidFill>
              </a:rPr>
              <a:t>结合起来运用才会达到较好的效果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4612" y="785794"/>
            <a:ext cx="33575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 smtClean="0">
                <a:latin typeface="+mj-lt"/>
                <a:ea typeface="+mj-ea"/>
                <a:cs typeface="+mj-cs"/>
              </a:rPr>
              <a:t>志愿者队伍管理</a:t>
            </a:r>
            <a:endParaRPr lang="zh-CN" altLang="en-US" sz="32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1472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zh-CN" sz="3600" b="1" dirty="0" smtClean="0"/>
              <a:t/>
            </a:r>
            <a:br>
              <a:rPr lang="en-US" altLang="zh-CN" sz="3600" b="1" dirty="0" smtClean="0"/>
            </a:br>
            <a:r>
              <a:rPr lang="zh-CN" altLang="en-US" sz="3600" b="1" dirty="0" smtClean="0"/>
              <a:t>志愿者团队建设</a:t>
            </a:r>
            <a:r>
              <a:rPr lang="en-US" altLang="zh-CN" sz="2800" b="1" dirty="0" smtClean="0"/>
              <a:t/>
            </a:r>
            <a:br>
              <a:rPr lang="en-US" altLang="zh-CN" sz="2800" b="1" dirty="0" smtClean="0"/>
            </a:b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2071678"/>
            <a:ext cx="4572032" cy="5429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zh-CN" altLang="en-US" sz="1800" dirty="0" smtClean="0"/>
              <a:t>像同事、家人一样去和志愿者沟通、引导。</a:t>
            </a:r>
            <a:endParaRPr lang="en-US" altLang="zh-CN" sz="1800" dirty="0" smtClean="0"/>
          </a:p>
          <a:p>
            <a:pPr>
              <a:buNone/>
            </a:pPr>
            <a:endParaRPr lang="en-US" altLang="zh-CN" sz="1800" dirty="0" smtClean="0"/>
          </a:p>
          <a:p>
            <a:pPr>
              <a:buNone/>
            </a:pPr>
            <a:endParaRPr lang="zh-CN" altLang="en-US" sz="1800" dirty="0" smtClean="0"/>
          </a:p>
          <a:p>
            <a:endParaRPr lang="zh-CN" alt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714612" y="3071810"/>
            <a:ext cx="5214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zh-CN" altLang="en-US" dirty="0" smtClean="0"/>
              <a:t>像孩子一样去关怀他们工作中的每一个细节问题。</a:t>
            </a:r>
            <a:endParaRPr lang="en-US" altLang="zh-CN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14348" y="4143380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 smtClean="0"/>
          </a:p>
          <a:p>
            <a:pPr>
              <a:buNone/>
            </a:pPr>
            <a:r>
              <a:rPr lang="zh-CN" altLang="en-US" dirty="0" smtClean="0"/>
              <a:t>像老师一样为他们搭建平台、提供机会。</a:t>
            </a:r>
          </a:p>
          <a:p>
            <a:endParaRPr lang="zh-CN" altLang="en-US" dirty="0"/>
          </a:p>
        </p:txBody>
      </p:sp>
      <p:pic>
        <p:nvPicPr>
          <p:cNvPr id="6" name="图片 5" descr="tongs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0" y="4429132"/>
            <a:ext cx="2860665" cy="17879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507207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让志愿者融入到服务场所的血液中，他们便会给你惊喜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78579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同行业参观交流</a:t>
            </a:r>
            <a:endParaRPr lang="zh-CN" altLang="en-US" b="1" dirty="0"/>
          </a:p>
        </p:txBody>
      </p:sp>
      <p:pic>
        <p:nvPicPr>
          <p:cNvPr id="5" name="图片 4" descr="P11006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8926" y="357166"/>
            <a:ext cx="2857488" cy="2143116"/>
          </a:xfrm>
          <a:prstGeom prst="rect">
            <a:avLst/>
          </a:prstGeom>
        </p:spPr>
      </p:pic>
      <p:pic>
        <p:nvPicPr>
          <p:cNvPr id="6" name="图片 5" descr="蹇楁効鑰_FO3A85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4357694"/>
            <a:ext cx="3041307" cy="2027031"/>
          </a:xfrm>
          <a:prstGeom prst="rect">
            <a:avLst/>
          </a:prstGeom>
        </p:spPr>
      </p:pic>
      <p:pic>
        <p:nvPicPr>
          <p:cNvPr id="7" name="图片 6" descr="蹇楁効鑰_FO3A856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3286124"/>
            <a:ext cx="2135884" cy="3214686"/>
          </a:xfrm>
          <a:prstGeom prst="rect">
            <a:avLst/>
          </a:prstGeom>
        </p:spPr>
      </p:pic>
      <p:pic>
        <p:nvPicPr>
          <p:cNvPr id="8" name="图片 7" descr="IMG_43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357166"/>
            <a:ext cx="2964645" cy="2071702"/>
          </a:xfrm>
          <a:prstGeom prst="rect">
            <a:avLst/>
          </a:prstGeom>
        </p:spPr>
      </p:pic>
      <p:pic>
        <p:nvPicPr>
          <p:cNvPr id="9" name="图片 8" descr="P102060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29190" y="1500174"/>
            <a:ext cx="3238491" cy="242886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4786322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年度表彰大会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MG_35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1357298"/>
            <a:ext cx="2762237" cy="2071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志愿者工作坊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857224" y="492919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艺术家零距离对话</a:t>
            </a:r>
            <a:endParaRPr lang="zh-CN" altLang="en-US" b="1" dirty="0"/>
          </a:p>
        </p:txBody>
      </p:sp>
      <p:pic>
        <p:nvPicPr>
          <p:cNvPr id="10" name="图片 9" descr="卡地亚志愿者合影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929066"/>
            <a:ext cx="3442624" cy="2395372"/>
          </a:xfrm>
          <a:prstGeom prst="rect">
            <a:avLst/>
          </a:prstGeom>
        </p:spPr>
      </p:pic>
      <p:pic>
        <p:nvPicPr>
          <p:cNvPr id="9" name="图片 8" descr="小蜜蜂与蔡合影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488" y="3786190"/>
            <a:ext cx="3000364" cy="2250273"/>
          </a:xfrm>
          <a:prstGeom prst="rect">
            <a:avLst/>
          </a:prstGeom>
        </p:spPr>
      </p:pic>
      <p:pic>
        <p:nvPicPr>
          <p:cNvPr id="11" name="图片 10" descr="IMG_3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6248" y="571480"/>
            <a:ext cx="2241018" cy="2643206"/>
          </a:xfrm>
          <a:prstGeom prst="rect">
            <a:avLst/>
          </a:prstGeom>
        </p:spPr>
      </p:pic>
      <p:pic>
        <p:nvPicPr>
          <p:cNvPr id="6" name="图片 5" descr="IMG_356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71736" y="785794"/>
            <a:ext cx="2000264" cy="2675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4876" y="1500174"/>
            <a:ext cx="1071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慰问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29256" y="2714620"/>
            <a:ext cx="1928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日常交流</a:t>
            </a:r>
            <a:endParaRPr lang="zh-CN" altLang="en-US" sz="2800" b="1" dirty="0"/>
          </a:p>
        </p:txBody>
      </p:sp>
      <p:pic>
        <p:nvPicPr>
          <p:cNvPr id="6" name="图片 5" descr="IMG_03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794"/>
            <a:ext cx="3524258" cy="52863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29454" y="1714488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老带新</a:t>
            </a:r>
            <a:endParaRPr lang="zh-CN" alt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857752" y="4429132"/>
            <a:ext cx="35004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走入团队，用多种关怀方式，让老一批的志愿者感受到场馆对他们工作的肯定，让新上岗的志愿者尽快融入团队。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643042" y="1714488"/>
            <a:ext cx="5786478" cy="3286148"/>
            <a:chOff x="1142976" y="1857364"/>
            <a:chExt cx="5786478" cy="3286148"/>
          </a:xfrm>
        </p:grpSpPr>
        <p:pic>
          <p:nvPicPr>
            <p:cNvPr id="21" name="图片 20" descr="qizhi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43372" y="1857364"/>
              <a:ext cx="785520" cy="981072"/>
            </a:xfrm>
            <a:prstGeom prst="rect">
              <a:avLst/>
            </a:prstGeom>
          </p:spPr>
        </p:pic>
        <p:sp>
          <p:nvSpPr>
            <p:cNvPr id="4" name="立方体 3"/>
            <p:cNvSpPr/>
            <p:nvPr/>
          </p:nvSpPr>
          <p:spPr>
            <a:xfrm>
              <a:off x="1142976" y="4500570"/>
              <a:ext cx="1571636" cy="642942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专业的培训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立方体 8"/>
            <p:cNvSpPr/>
            <p:nvPr/>
          </p:nvSpPr>
          <p:spPr>
            <a:xfrm>
              <a:off x="2643174" y="4500570"/>
              <a:ext cx="1357322" cy="642942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必要的福利保障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立方体 17"/>
            <p:cNvSpPr/>
            <p:nvPr/>
          </p:nvSpPr>
          <p:spPr>
            <a:xfrm>
              <a:off x="3929058" y="4500570"/>
              <a:ext cx="1500198" cy="642942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合理的岗位安排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立方体 4"/>
            <p:cNvSpPr/>
            <p:nvPr/>
          </p:nvSpPr>
          <p:spPr>
            <a:xfrm>
              <a:off x="5357818" y="4500570"/>
              <a:ext cx="1571636" cy="642942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愉悦的氛围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立方体 5"/>
            <p:cNvSpPr/>
            <p:nvPr/>
          </p:nvSpPr>
          <p:spPr>
            <a:xfrm>
              <a:off x="1785918" y="3929066"/>
              <a:ext cx="1500198" cy="642942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丰富的活动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立方体 16"/>
            <p:cNvSpPr/>
            <p:nvPr/>
          </p:nvSpPr>
          <p:spPr>
            <a:xfrm>
              <a:off x="3286116" y="3929066"/>
              <a:ext cx="1500198" cy="642942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良好的沟通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立方体 18"/>
            <p:cNvSpPr/>
            <p:nvPr/>
          </p:nvSpPr>
          <p:spPr>
            <a:xfrm>
              <a:off x="4857752" y="3929066"/>
              <a:ext cx="1500198" cy="642942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价值的肯定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立方体 14"/>
            <p:cNvSpPr/>
            <p:nvPr/>
          </p:nvSpPr>
          <p:spPr>
            <a:xfrm>
              <a:off x="2571736" y="3357562"/>
              <a:ext cx="1500198" cy="642942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信任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立方体 15"/>
            <p:cNvSpPr/>
            <p:nvPr/>
          </p:nvSpPr>
          <p:spPr>
            <a:xfrm>
              <a:off x="4214810" y="3357562"/>
              <a:ext cx="1500198" cy="642942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关怀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立方体 19"/>
            <p:cNvSpPr/>
            <p:nvPr/>
          </p:nvSpPr>
          <p:spPr>
            <a:xfrm>
              <a:off x="3571868" y="2786058"/>
              <a:ext cx="1500198" cy="642942"/>
            </a:xfrm>
            <a:prstGeom prst="cub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dirty="0" smtClean="0">
                  <a:solidFill>
                    <a:schemeClr val="tx1"/>
                  </a:solidFill>
                </a:rPr>
                <a:t>发展空间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71625" y="2571750"/>
            <a:ext cx="6643688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200" b="1" dirty="0" smtClean="0">
                <a:latin typeface="Calibri" pitchFamily="34" charset="0"/>
              </a:rPr>
              <a:t>志愿者项目及岗位设计</a:t>
            </a:r>
            <a:r>
              <a:rPr lang="en-US" altLang="zh-CN" sz="3200" b="1" dirty="0" smtClean="0">
                <a:latin typeface="Calibri" pitchFamily="34" charset="0"/>
              </a:rPr>
              <a:t>——</a:t>
            </a:r>
            <a:endParaRPr lang="en-US" altLang="zh-CN" sz="3200" b="1" dirty="0">
              <a:latin typeface="Calibri" pitchFamily="34" charset="0"/>
            </a:endParaRPr>
          </a:p>
          <a:p>
            <a:r>
              <a:rPr lang="zh-CN" altLang="en-US" sz="3200" b="1" dirty="0" smtClean="0">
                <a:latin typeface="Calibri" pitchFamily="34" charset="0"/>
              </a:rPr>
              <a:t>用好人比用对人更重要</a:t>
            </a:r>
            <a:endParaRPr lang="zh-CN" altLang="en-US" sz="3200" b="1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25" y="500063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j-lt"/>
                <a:ea typeface="+mj-ea"/>
                <a:cs typeface="+mj-cs"/>
              </a:rPr>
              <a:t>丰富多彩的志愿者服务项目设计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57250" y="1500188"/>
            <a:ext cx="728662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1</a:t>
            </a:r>
            <a:r>
              <a:rPr lang="zh-CN" altLang="en-US">
                <a:latin typeface="Calibri" pitchFamily="34" charset="0"/>
              </a:rPr>
              <a:t>、充分挖掘单位内部需求，开发“实”岗位，而不是“虚”岗位。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2</a:t>
            </a:r>
            <a:r>
              <a:rPr lang="zh-CN" altLang="en-US">
                <a:latin typeface="Calibri" pitchFamily="34" charset="0"/>
              </a:rPr>
              <a:t>、仔细分析志愿者参与服务的需求和心态，开发对于志愿者自身有提升的岗位。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3</a:t>
            </a:r>
            <a:r>
              <a:rPr lang="zh-CN" altLang="en-US">
                <a:latin typeface="Calibri" pitchFamily="34" charset="0"/>
              </a:rPr>
              <a:t>、仔细分析单位服务群体的实际需求，开发满足服务对象要求的岗位。</a:t>
            </a:r>
            <a:endParaRPr lang="en-US" altLang="zh-CN">
              <a:latin typeface="Calibri" pitchFamily="34" charset="0"/>
            </a:endParaRPr>
          </a:p>
          <a:p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4</a:t>
            </a:r>
            <a:r>
              <a:rPr lang="zh-CN" altLang="en-US">
                <a:latin typeface="Calibri" pitchFamily="34" charset="0"/>
              </a:rPr>
              <a:t>、大胆尝试与各类同类、非同类单位的合作。（跨界合作）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85813" y="4214813"/>
            <a:ext cx="771525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 dirty="0" smtClean="0">
                <a:latin typeface="Calibri" pitchFamily="34" charset="0"/>
              </a:rPr>
              <a:t>公共</a:t>
            </a:r>
            <a:r>
              <a:rPr lang="zh-CN" altLang="en-US" b="1" dirty="0">
                <a:latin typeface="Calibri" pitchFamily="34" charset="0"/>
              </a:rPr>
              <a:t>服务场所：</a:t>
            </a:r>
            <a:r>
              <a:rPr lang="zh-CN" altLang="en-US" dirty="0">
                <a:latin typeface="Calibri" pitchFamily="34" charset="0"/>
              </a:rPr>
              <a:t>突出公共服务（教育）的特征，充分开放本单位资源，设计为社区居民服务的项目。</a:t>
            </a:r>
            <a:endParaRPr lang="en-US" altLang="zh-CN" dirty="0">
              <a:latin typeface="Calibri" pitchFamily="34" charset="0"/>
            </a:endParaRPr>
          </a:p>
          <a:p>
            <a:endParaRPr lang="en-US" altLang="zh-CN" dirty="0">
              <a:latin typeface="Calibri" pitchFamily="34" charset="0"/>
            </a:endParaRPr>
          </a:p>
          <a:p>
            <a:r>
              <a:rPr lang="zh-CN" altLang="en-US" b="1" dirty="0">
                <a:latin typeface="Calibri" pitchFamily="34" charset="0"/>
              </a:rPr>
              <a:t>企事业单位</a:t>
            </a:r>
            <a:r>
              <a:rPr lang="en-US" altLang="zh-CN" b="1" dirty="0">
                <a:latin typeface="Calibri" pitchFamily="34" charset="0"/>
              </a:rPr>
              <a:t>:</a:t>
            </a:r>
            <a:r>
              <a:rPr lang="zh-CN" altLang="en-US" dirty="0">
                <a:latin typeface="Calibri" pitchFamily="34" charset="0"/>
              </a:rPr>
              <a:t>从人力资源角度仔细分析本单位用人需求薄弱环节，借助社会力量提升工作的效率和质量。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7" grpId="0" build="allAtOnce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25" y="500063"/>
            <a:ext cx="607218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j-lt"/>
                <a:ea typeface="+mj-ea"/>
                <a:cs typeface="+mj-cs"/>
              </a:rPr>
              <a:t>丰富多彩的志愿者服务项目设计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85813" y="1857375"/>
            <a:ext cx="74295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itchFamily="34" charset="0"/>
              </a:rPr>
              <a:t>品牌服务项目的打造：</a:t>
            </a:r>
            <a:endParaRPr lang="en-US" altLang="zh-CN" b="1">
              <a:latin typeface="Calibri" pitchFamily="34" charset="0"/>
            </a:endParaRPr>
          </a:p>
          <a:p>
            <a:r>
              <a:rPr lang="zh-CN" altLang="en-US">
                <a:latin typeface="Calibri" pitchFamily="34" charset="0"/>
              </a:rPr>
              <a:t>为不同年龄段、职业、背景的志愿者设计适合他们参与的岗位，取一个好听的岗位名称或者团队名称，逐步体现服务点</a:t>
            </a:r>
            <a:r>
              <a:rPr lang="en-US" altLang="zh-CN">
                <a:latin typeface="Calibri" pitchFamily="34" charset="0"/>
              </a:rPr>
              <a:t>/</a:t>
            </a:r>
            <a:r>
              <a:rPr lang="zh-CN" altLang="en-US">
                <a:latin typeface="Calibri" pitchFamily="34" charset="0"/>
              </a:rPr>
              <a:t>服务部门的特色。</a:t>
            </a:r>
            <a:endParaRPr lang="en-US" altLang="zh-CN">
              <a:latin typeface="Calibri" pitchFamily="34" charset="0"/>
            </a:endParaRPr>
          </a:p>
          <a:p>
            <a:endParaRPr lang="zh-CN" altLang="en-US"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5813" y="3571875"/>
            <a:ext cx="72866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b="1">
                <a:latin typeface="Calibri" pitchFamily="34" charset="0"/>
              </a:rPr>
              <a:t>品牌服务项目是如何产生的：</a:t>
            </a:r>
            <a:endParaRPr lang="en-US" altLang="zh-CN" b="1">
              <a:latin typeface="Calibri" pitchFamily="34" charset="0"/>
            </a:endParaRPr>
          </a:p>
          <a:p>
            <a:r>
              <a:rPr lang="en-US" altLang="zh-CN">
                <a:latin typeface="宋体" charset="-122"/>
              </a:rPr>
              <a:t>◇</a:t>
            </a:r>
            <a:r>
              <a:rPr lang="zh-CN" altLang="en-US">
                <a:latin typeface="宋体" charset="-122"/>
              </a:rPr>
              <a:t>根据自身优势设计符合本单位服务群体需求的服务项目。</a:t>
            </a:r>
            <a:endParaRPr lang="en-US" altLang="zh-CN">
              <a:latin typeface="宋体" charset="-122"/>
            </a:endParaRPr>
          </a:p>
          <a:p>
            <a:r>
              <a:rPr lang="en-US" altLang="zh-CN">
                <a:latin typeface="宋体" charset="-122"/>
              </a:rPr>
              <a:t>◇</a:t>
            </a:r>
            <a:r>
              <a:rPr lang="zh-CN" altLang="en-US">
                <a:latin typeface="宋体" charset="-122"/>
              </a:rPr>
              <a:t>精心选拔及管理参与该项目的志愿者。</a:t>
            </a:r>
            <a:endParaRPr lang="en-US" altLang="zh-CN">
              <a:latin typeface="宋体" charset="-122"/>
            </a:endParaRPr>
          </a:p>
          <a:p>
            <a:r>
              <a:rPr lang="en-US" altLang="zh-CN">
                <a:latin typeface="宋体" charset="-122"/>
              </a:rPr>
              <a:t>◇</a:t>
            </a:r>
            <a:r>
              <a:rPr lang="zh-CN" altLang="en-US">
                <a:latin typeface="宋体" charset="-122"/>
              </a:rPr>
              <a:t>长期坚持，注重反馈。</a:t>
            </a:r>
            <a:endParaRPr lang="en-US" altLang="zh-CN">
              <a:latin typeface="宋体" charset="-122"/>
            </a:endParaRPr>
          </a:p>
          <a:p>
            <a:r>
              <a:rPr lang="en-US" altLang="zh-CN">
                <a:latin typeface="宋体" charset="-122"/>
              </a:rPr>
              <a:t>◇</a:t>
            </a:r>
            <a:r>
              <a:rPr lang="zh-CN" altLang="en-US">
                <a:latin typeface="宋体" charset="-122"/>
              </a:rPr>
              <a:t>注重宣传，包括口碑宣传、媒体宣传等，扩散知晓人群。</a:t>
            </a:r>
            <a:endParaRPr lang="en-US" altLang="zh-CN">
              <a:latin typeface="宋体" charset="-122"/>
            </a:endParaRPr>
          </a:p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工作中遇到的真实情况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71670" y="271462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志愿者的功利心比较强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43108" y="3857628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别人做志愿者了，我也想尝试一下。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143108" y="4572008"/>
            <a:ext cx="6572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志愿者是一个头顶光环的称号，会增加他人对自己的好感度。</a:t>
            </a:r>
            <a:endParaRPr lang="zh-CN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71670" y="2357430"/>
            <a:ext cx="5000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希望志愿者可以帮助我们做掉一些琐碎的工作。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71670" y="3071810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志愿者的专业匹配度不够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71670" y="2000240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其他同类单位有志愿者，我们也需要学习模仿。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928662" y="385762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个人：</a:t>
            </a:r>
            <a:endParaRPr lang="zh-CN" alt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928662" y="164305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管理者：</a:t>
            </a:r>
            <a:endParaRPr lang="zh-CN" alt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143108" y="4214818"/>
            <a:ext cx="5286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志愿者经历对我申请工作、评优、出国留学有加分。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071670" y="1643050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上级领导派的任务，必须完成工作。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43108" y="5000636"/>
            <a:ext cx="6000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在家闲着也是闲着，做志愿者还有津贴可以拿也不错。</a:t>
            </a:r>
            <a:endParaRPr lang="zh-CN" alt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5786" y="642918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PSA</a:t>
            </a:r>
            <a:r>
              <a:rPr lang="zh-CN" altLang="en-US" b="1" dirty="0" smtClean="0"/>
              <a:t>的志愿者岗位：</a:t>
            </a:r>
            <a:r>
              <a:rPr lang="zh-CN" altLang="en-US" dirty="0" smtClean="0"/>
              <a:t>从简单的展厅服务延伸到场馆各个服务功能</a:t>
            </a:r>
          </a:p>
          <a:p>
            <a:endParaRPr lang="zh-CN" altLang="en-US" dirty="0"/>
          </a:p>
        </p:txBody>
      </p:sp>
      <p:pic>
        <p:nvPicPr>
          <p:cNvPr id="9" name="图片 8" descr="志愿者参与卡地亚展装置作品制作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2214554"/>
            <a:ext cx="2964645" cy="19764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图片 9" descr="志愿者为蔡展火药草图制作刻纸板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8992" y="3571876"/>
            <a:ext cx="3143272" cy="20955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图片 11" descr="QQ图片201410011454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868" y="1000108"/>
            <a:ext cx="2546066" cy="19042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图片 15" descr="IMG_356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4143380"/>
            <a:ext cx="2357454" cy="33665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8" name="图片 17" descr="IMG_037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71670" y="1071546"/>
            <a:ext cx="2143140" cy="3214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TextBox 19"/>
          <p:cNvSpPr txBox="1"/>
          <p:nvPr/>
        </p:nvSpPr>
        <p:spPr>
          <a:xfrm>
            <a:off x="571472" y="1571612"/>
            <a:ext cx="128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展厅服务</a:t>
            </a:r>
            <a:endParaRPr lang="zh-CN" altLang="en-US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71472" y="342900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布展协助</a:t>
            </a:r>
            <a:endParaRPr lang="zh-CN" altLang="en-US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28596" y="5286388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教育互动区指导</a:t>
            </a:r>
            <a:endParaRPr lang="zh-CN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IMG_5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497384">
            <a:off x="2143108" y="1000108"/>
            <a:ext cx="2357454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图片 5" descr="IMG_98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5061951"/>
            <a:ext cx="2643206" cy="17960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图片 6" descr="美国学校小蜜蜂导览员Cathy为谜途展讲解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642918"/>
            <a:ext cx="2571768" cy="1716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图片 7" descr="IMG_76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8742878">
            <a:off x="2718304" y="2102690"/>
            <a:ext cx="1643074" cy="24646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图片 8" descr="IMG_76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410910">
            <a:off x="4216144" y="3119664"/>
            <a:ext cx="2357454" cy="15716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00034" y="121442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英语翻译</a:t>
            </a:r>
            <a:endParaRPr lang="zh-CN" alt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2571744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双语接待</a:t>
            </a:r>
            <a:endParaRPr lang="zh-CN" alt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00034" y="364331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专业导览（中</a:t>
            </a:r>
            <a:r>
              <a:rPr lang="en-US" altLang="zh-CN" b="1" dirty="0" smtClean="0"/>
              <a:t>/</a:t>
            </a:r>
            <a:r>
              <a:rPr lang="zh-CN" altLang="en-US" b="1" dirty="0" smtClean="0"/>
              <a:t>英文）</a:t>
            </a:r>
            <a:endParaRPr lang="zh-CN" alt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285720" y="4786322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“小蜜蜂”导览</a:t>
            </a:r>
            <a:endParaRPr lang="zh-CN" altLang="en-US" b="1" dirty="0"/>
          </a:p>
        </p:txBody>
      </p:sp>
      <p:pic>
        <p:nvPicPr>
          <p:cNvPr id="15" name="图片 14" descr="小蜜蜂导览员陈蕴嘉讲解双年展作品《梦》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426602">
            <a:off x="4362055" y="4320624"/>
            <a:ext cx="2643174" cy="17621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00496" y="55007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教育部</a:t>
            </a:r>
            <a:endParaRPr lang="zh-CN" alt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142976" y="207167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媒体部</a:t>
            </a:r>
            <a:endParaRPr lang="zh-CN" alt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29058" y="571480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展览部</a:t>
            </a:r>
            <a:endParaRPr lang="zh-CN" alt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15206" y="228599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设计部</a:t>
            </a:r>
            <a:endParaRPr lang="zh-CN" alt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4286256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外事部</a:t>
            </a:r>
            <a:endParaRPr lang="zh-CN" alt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00958" y="4714884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办公室</a:t>
            </a:r>
            <a:endParaRPr lang="zh-CN" altLang="en-US" b="1" dirty="0"/>
          </a:p>
        </p:txBody>
      </p:sp>
      <p:pic>
        <p:nvPicPr>
          <p:cNvPr id="13" name="图片 12" descr="IMG_96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14678" y="1000108"/>
            <a:ext cx="2500330" cy="16668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图片 15" descr="IMG_3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79393">
            <a:off x="5193036" y="2257639"/>
            <a:ext cx="2116223" cy="35415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7" name="图片 16" descr="IMG_30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937241">
            <a:off x="1646714" y="2309938"/>
            <a:ext cx="2252502" cy="351989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图片 3" descr="IMG_04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57554" y="3286124"/>
            <a:ext cx="2529302" cy="16862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714356"/>
            <a:ext cx="8143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PSA</a:t>
            </a:r>
            <a:r>
              <a:rPr lang="zh-CN" altLang="en-US" b="1" dirty="0" smtClean="0"/>
              <a:t>特色导览服务：</a:t>
            </a:r>
            <a:r>
              <a:rPr lang="zh-CN" altLang="en-US" dirty="0" smtClean="0"/>
              <a:t>中学生“小蜜蜂“导览队伍、中外志愿者共同参与服务</a:t>
            </a:r>
          </a:p>
          <a:p>
            <a:endParaRPr lang="zh-CN" altLang="en-US" dirty="0"/>
          </a:p>
        </p:txBody>
      </p:sp>
      <p:pic>
        <p:nvPicPr>
          <p:cNvPr id="5" name="Picture 2" descr="dsc01785_副本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428736"/>
            <a:ext cx="1622512" cy="3783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DSC020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1357298"/>
            <a:ext cx="4819997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dsc01917_副本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3857628"/>
            <a:ext cx="4052891" cy="2700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20130926_IMG_1883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3286124"/>
            <a:ext cx="3673090" cy="247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IMG_692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642918"/>
            <a:ext cx="3714744" cy="2476496"/>
          </a:xfrm>
          <a:prstGeom prst="rect">
            <a:avLst/>
          </a:prstGeom>
        </p:spPr>
      </p:pic>
      <p:pic>
        <p:nvPicPr>
          <p:cNvPr id="7" name="图片 6" descr="IMG_23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57562"/>
            <a:ext cx="2232333" cy="2975281"/>
          </a:xfrm>
          <a:prstGeom prst="rect">
            <a:avLst/>
          </a:prstGeom>
        </p:spPr>
      </p:pic>
      <p:pic>
        <p:nvPicPr>
          <p:cNvPr id="9" name="图片 8" descr="IMG_15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4" y="3357562"/>
            <a:ext cx="2187660" cy="2928934"/>
          </a:xfrm>
          <a:prstGeom prst="rect">
            <a:avLst/>
          </a:prstGeom>
        </p:spPr>
      </p:pic>
      <p:pic>
        <p:nvPicPr>
          <p:cNvPr id="10" name="图片 9" descr="IMG_326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3357562"/>
            <a:ext cx="2189876" cy="2928958"/>
          </a:xfrm>
          <a:prstGeom prst="rect">
            <a:avLst/>
          </a:prstGeom>
        </p:spPr>
      </p:pic>
      <p:pic>
        <p:nvPicPr>
          <p:cNvPr id="12" name="图片 11" descr="2015_0426_143647(00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5140" y="3357562"/>
            <a:ext cx="2196701" cy="3000396"/>
          </a:xfrm>
          <a:prstGeom prst="rect">
            <a:avLst/>
          </a:prstGeom>
        </p:spPr>
      </p:pic>
      <p:sp>
        <p:nvSpPr>
          <p:cNvPr id="8" name="TextBox 10"/>
          <p:cNvSpPr txBox="1">
            <a:spLocks noChangeArrowheads="1"/>
          </p:cNvSpPr>
          <p:nvPr/>
        </p:nvSpPr>
        <p:spPr bwMode="auto">
          <a:xfrm>
            <a:off x="4429125" y="928688"/>
            <a:ext cx="4500563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200" b="1" dirty="0">
                <a:latin typeface="Calibri" pitchFamily="34" charset="0"/>
              </a:rPr>
              <a:t>“小蜜蜂”导览团参与导览的展览有：</a:t>
            </a:r>
            <a:endParaRPr lang="en-US" altLang="zh-CN" sz="1200" b="1" dirty="0">
              <a:latin typeface="Calibri" pitchFamily="34" charset="0"/>
            </a:endParaRPr>
          </a:p>
          <a:p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时代肖像</a:t>
            </a:r>
            <a:r>
              <a:rPr lang="en-US" altLang="zh-CN" sz="1200" dirty="0">
                <a:latin typeface="Calibri" pitchFamily="34" charset="0"/>
              </a:rPr>
              <a:t>——</a:t>
            </a:r>
            <a:r>
              <a:rPr lang="zh-CN" altLang="en-US" sz="1200" dirty="0">
                <a:latin typeface="Calibri" pitchFamily="34" charset="0"/>
              </a:rPr>
              <a:t>当代艺术三十年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蔡国强：九级浪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卡地亚：时间艺术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谜途：时间、空间、织毯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象随心生：捷克艺术展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周英华：</a:t>
            </a:r>
            <a:r>
              <a:rPr lang="en-US" altLang="zh-CN" sz="1200" dirty="0">
                <a:latin typeface="Calibri" pitchFamily="34" charset="0"/>
              </a:rPr>
              <a:t>Voice for My Father》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中国挪用艺术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、黄用砯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蛇杖</a:t>
            </a:r>
            <a:r>
              <a:rPr lang="en-US" altLang="zh-CN" sz="1200" dirty="0">
                <a:latin typeface="Calibri" pitchFamily="34" charset="0"/>
              </a:rPr>
              <a:t>III</a:t>
            </a:r>
            <a:r>
              <a:rPr lang="zh-CN" altLang="en-US" sz="1200" dirty="0">
                <a:latin typeface="Calibri" pitchFamily="34" charset="0"/>
              </a:rPr>
              <a:t>：左开道岔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市民都会</a:t>
            </a:r>
            <a:r>
              <a:rPr lang="en-US" altLang="zh-CN" sz="1200" dirty="0">
                <a:latin typeface="Calibri" pitchFamily="34" charset="0"/>
              </a:rPr>
              <a:t>——</a:t>
            </a:r>
            <a:r>
              <a:rPr lang="zh-CN" altLang="en-US" sz="1200" dirty="0">
                <a:latin typeface="Calibri" pitchFamily="34" charset="0"/>
              </a:rPr>
              <a:t>上海：现代城市主义的样本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等</a:t>
            </a:r>
            <a:endParaRPr lang="en-US" altLang="zh-CN" sz="1200" dirty="0">
              <a:latin typeface="Calibri" pitchFamily="34" charset="0"/>
            </a:endParaRPr>
          </a:p>
          <a:p>
            <a:endParaRPr lang="en-US" altLang="zh-CN" sz="1200" dirty="0">
              <a:latin typeface="Calibri" pitchFamily="34" charset="0"/>
            </a:endParaRPr>
          </a:p>
          <a:p>
            <a:r>
              <a:rPr lang="zh-CN" altLang="en-US" sz="1200" dirty="0">
                <a:latin typeface="Calibri" pitchFamily="34" charset="0"/>
              </a:rPr>
              <a:t>第九、十、十一届上海双年展</a:t>
            </a:r>
            <a:endParaRPr lang="en-US" altLang="zh-CN" sz="1200" dirty="0">
              <a:latin typeface="Calibri" pitchFamily="34" charset="0"/>
            </a:endParaRPr>
          </a:p>
          <a:p>
            <a:endParaRPr lang="en-US" altLang="zh-CN" sz="1200" dirty="0">
              <a:latin typeface="Calibri" pitchFamily="34" charset="0"/>
            </a:endParaRPr>
          </a:p>
          <a:p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筱原一男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移动建筑</a:t>
            </a:r>
            <a:r>
              <a:rPr lang="en-US" altLang="zh-CN" sz="1200" dirty="0">
                <a:latin typeface="Calibri" pitchFamily="34" charset="0"/>
              </a:rPr>
              <a:t>——</a:t>
            </a:r>
            <a:r>
              <a:rPr lang="zh-CN" altLang="en-US" sz="1200" dirty="0">
                <a:latin typeface="Calibri" pitchFamily="34" charset="0"/>
              </a:rPr>
              <a:t>尤纳</a:t>
            </a:r>
            <a:r>
              <a:rPr lang="en-US" altLang="zh-CN" sz="1200" dirty="0">
                <a:latin typeface="Calibri" pitchFamily="34" charset="0"/>
              </a:rPr>
              <a:t>·</a:t>
            </a:r>
            <a:r>
              <a:rPr lang="zh-CN" altLang="en-US" sz="1200" dirty="0">
                <a:latin typeface="Calibri" pitchFamily="34" charset="0"/>
              </a:rPr>
              <a:t>弗莱德曼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en-US" altLang="zh-CN" sz="1200" dirty="0" err="1">
                <a:latin typeface="Calibri" pitchFamily="34" charset="0"/>
              </a:rPr>
              <a:t>Renzo</a:t>
            </a:r>
            <a:r>
              <a:rPr lang="en-US" altLang="zh-CN" sz="1200" dirty="0">
                <a:latin typeface="Calibri" pitchFamily="34" charset="0"/>
              </a:rPr>
              <a:t> Piano</a:t>
            </a:r>
            <a:r>
              <a:rPr lang="zh-CN" altLang="en-US" sz="1200" dirty="0">
                <a:latin typeface="Calibri" pitchFamily="34" charset="0"/>
              </a:rPr>
              <a:t>：渐渐件件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坂本一成：反高潮的诗学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、</a:t>
            </a:r>
            <a:r>
              <a:rPr lang="en-US" altLang="zh-CN" sz="1200" dirty="0">
                <a:latin typeface="Calibri" pitchFamily="34" charset="0"/>
              </a:rPr>
              <a:t>《</a:t>
            </a:r>
            <a:r>
              <a:rPr lang="zh-CN" altLang="en-US" sz="1200" dirty="0">
                <a:latin typeface="Calibri" pitchFamily="34" charset="0"/>
              </a:rPr>
              <a:t>伯纳德屈米：建筑</a:t>
            </a:r>
            <a:r>
              <a:rPr lang="en-US" altLang="zh-CN" sz="1200" dirty="0">
                <a:latin typeface="Calibri" pitchFamily="34" charset="0"/>
              </a:rPr>
              <a:t>——</a:t>
            </a:r>
            <a:r>
              <a:rPr lang="zh-CN" altLang="en-US" sz="1200" dirty="0">
                <a:latin typeface="Calibri" pitchFamily="34" charset="0"/>
              </a:rPr>
              <a:t>概念与记号</a:t>
            </a:r>
            <a:r>
              <a:rPr lang="en-US" altLang="zh-CN" sz="1200" dirty="0">
                <a:latin typeface="Calibri" pitchFamily="34" charset="0"/>
              </a:rPr>
              <a:t>》</a:t>
            </a:r>
            <a:r>
              <a:rPr lang="zh-CN" altLang="en-US" sz="1200" dirty="0">
                <a:latin typeface="Calibri" pitchFamily="34" charset="0"/>
              </a:rPr>
              <a:t>等建筑展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CN" altLang="en-US" sz="3200" b="1" dirty="0" smtClean="0"/>
              <a:t>一</a:t>
            </a:r>
            <a:r>
              <a:rPr lang="zh-CN" altLang="en-US" sz="3200" b="1" dirty="0" smtClean="0"/>
              <a:t>个“创业型” 的</a:t>
            </a:r>
            <a:r>
              <a:rPr lang="zh-CN" altLang="en-US" sz="3200" b="1" dirty="0" smtClean="0"/>
              <a:t>志愿者管理者遇到的问题</a:t>
            </a:r>
            <a:endParaRPr lang="zh-CN" altLang="en-US" sz="3200" b="1" dirty="0"/>
          </a:p>
        </p:txBody>
      </p:sp>
      <p:pic>
        <p:nvPicPr>
          <p:cNvPr id="4" name="内容占位符 3" descr="wenha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3240" y="1857364"/>
            <a:ext cx="2552700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42910" y="1571612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志愿者队伍基数小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143504" y="1571612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素质参差不齐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00100" y="3500438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工作岗位单一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86512" y="292893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志愿者非专业背景</a:t>
            </a:r>
            <a:endParaRPr lang="zh-CN" altLang="en-US" dirty="0"/>
          </a:p>
        </p:txBody>
      </p:sp>
      <p:pic>
        <p:nvPicPr>
          <p:cNvPr id="9" name="图片 8" descr="fangdaj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5072074"/>
            <a:ext cx="1744298" cy="15716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9322" y="414338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志愿者来源不稳定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85786" y="2714620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招募渠道单一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71868" y="5357826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。。。。。。</a:t>
            </a:r>
            <a:endParaRPr lang="zh-CN" altLang="en-US" sz="2000" b="1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643174" y="1928802"/>
            <a:ext cx="785818" cy="5715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2643174" y="2928934"/>
            <a:ext cx="57150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 flipV="1">
            <a:off x="4857752" y="1785926"/>
            <a:ext cx="357190" cy="28575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>
            <a:endCxn id="8" idx="1"/>
          </p:cNvCxnSpPr>
          <p:nvPr/>
        </p:nvCxnSpPr>
        <p:spPr>
          <a:xfrm flipV="1">
            <a:off x="5572132" y="3113600"/>
            <a:ext cx="714380" cy="296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>
            <a:endCxn id="10" idx="1"/>
          </p:cNvCxnSpPr>
          <p:nvPr/>
        </p:nvCxnSpPr>
        <p:spPr>
          <a:xfrm>
            <a:off x="5000628" y="4000504"/>
            <a:ext cx="928694" cy="3275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V="1">
            <a:off x="2857488" y="3429000"/>
            <a:ext cx="857256" cy="35719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1519237"/>
            <a:ext cx="6096000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gaolou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8662" y="1928802"/>
            <a:ext cx="7583557" cy="46434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1571612"/>
            <a:ext cx="7286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人力资源主管：</a:t>
            </a:r>
            <a:r>
              <a:rPr lang="zh-CN" altLang="en-US" dirty="0" smtClean="0"/>
              <a:t>面试选拔、考勤管理、个人发展空间规划、生活关怀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后勤主管：</a:t>
            </a:r>
            <a:r>
              <a:rPr lang="zh-CN" altLang="en-US" dirty="0" smtClean="0"/>
              <a:t>餐饮、休息保障，硬件环境的打造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市场主管：</a:t>
            </a:r>
            <a:r>
              <a:rPr lang="zh-CN" altLang="en-US" dirty="0" smtClean="0"/>
              <a:t>招募渠道的拓展、活动方案的制定、品牌的推广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教导主任：</a:t>
            </a:r>
            <a:r>
              <a:rPr lang="zh-CN" altLang="en-US" dirty="0" smtClean="0"/>
              <a:t>志愿者制度的制定、巡岗监督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b="1" dirty="0" smtClean="0"/>
              <a:t>建筑设计师：</a:t>
            </a:r>
            <a:r>
              <a:rPr lang="zh-CN" altLang="en-US" dirty="0" smtClean="0"/>
              <a:t>要为建设项目做好规划，需要不断根据现实情况思考、设计、调整方案，并且将他们落到实际操作中。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。。。。。。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2800" b="1" dirty="0" smtClean="0"/>
              <a:t>你的改变，让工作更精彩！</a:t>
            </a:r>
            <a:endParaRPr lang="zh-CN" altLang="en-US" sz="2800" b="1" dirty="0"/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85786" y="1285861"/>
            <a:ext cx="7643866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 smtClean="0"/>
              <a:t>【</a:t>
            </a:r>
            <a:r>
              <a:rPr lang="zh-CN" altLang="en-US" sz="1600" b="1" dirty="0" smtClean="0"/>
              <a:t>关于“志愿者”的释义</a:t>
            </a:r>
            <a:r>
              <a:rPr lang="en-US" altLang="zh-CN" sz="1600" b="1" dirty="0" smtClean="0"/>
              <a:t>】</a:t>
            </a:r>
            <a:endParaRPr lang="zh-CN" altLang="en-US" sz="1600" b="1" dirty="0" smtClean="0"/>
          </a:p>
          <a:p>
            <a:endParaRPr lang="en-US" altLang="zh-CN" sz="1600" dirty="0" smtClean="0"/>
          </a:p>
          <a:p>
            <a:r>
              <a:rPr lang="zh-CN" altLang="en-US" sz="1600" dirty="0" smtClean="0"/>
              <a:t>联合国将其定义为“</a:t>
            </a:r>
            <a:r>
              <a:rPr lang="zh-CN" altLang="en-US" sz="1600" dirty="0" smtClean="0">
                <a:solidFill>
                  <a:srgbClr val="FF0000"/>
                </a:solidFill>
              </a:rPr>
              <a:t>不以利益、金钱、扬名为目的</a:t>
            </a:r>
            <a:r>
              <a:rPr lang="zh-CN" altLang="en-US" sz="1600" dirty="0" smtClean="0"/>
              <a:t>，而是为了近邻乃至世界进行贡献活动者”，指在不为任何物质报酬的情况下，能够主动承担社会责任并且奉献个人的时间及精神的人。</a:t>
            </a:r>
            <a:endParaRPr lang="en-US" altLang="zh-CN" sz="1600" dirty="0" smtClean="0"/>
          </a:p>
          <a:p>
            <a:endParaRPr lang="en-US" altLang="zh-CN" sz="1600" dirty="0" smtClean="0"/>
          </a:p>
          <a:p>
            <a:r>
              <a:rPr lang="zh-CN" altLang="en-US" dirty="0" smtClean="0"/>
              <a:t>“</a:t>
            </a:r>
            <a:r>
              <a:rPr lang="en-US" altLang="zh-CN" dirty="0" smtClean="0"/>
              <a:t>……</a:t>
            </a:r>
            <a:r>
              <a:rPr lang="en-US" dirty="0" smtClean="0"/>
              <a:t>Also, while national UN Volunteer policy is “to </a:t>
            </a:r>
            <a:r>
              <a:rPr lang="en-US" dirty="0" smtClean="0">
                <a:solidFill>
                  <a:srgbClr val="FF0000"/>
                </a:solidFill>
              </a:rPr>
              <a:t>serve others without concern for financial gain</a:t>
            </a:r>
            <a:r>
              <a:rPr lang="en-US" dirty="0" smtClean="0"/>
              <a:t>”</a:t>
            </a:r>
          </a:p>
          <a:p>
            <a:endParaRPr lang="en-US" altLang="zh-CN" dirty="0" smtClean="0"/>
          </a:p>
          <a:p>
            <a:r>
              <a:rPr lang="zh-CN" altLang="en-US" sz="1400" dirty="0" smtClean="0"/>
              <a:t>节选自</a:t>
            </a:r>
            <a:r>
              <a:rPr lang="en-US" sz="1400" dirty="0" smtClean="0"/>
              <a:t>The United Nations Volunteers </a:t>
            </a:r>
            <a:r>
              <a:rPr lang="en-US" sz="1400" u="sng" dirty="0" smtClean="0"/>
              <a:t>(UNV)</a:t>
            </a:r>
            <a:r>
              <a:rPr lang="en-US" sz="1400" dirty="0" smtClean="0"/>
              <a:t> </a:t>
            </a:r>
            <a:r>
              <a:rPr lang="en-US" sz="1400" dirty="0" err="1" smtClean="0"/>
              <a:t>programme</a:t>
            </a:r>
            <a:r>
              <a:rPr lang="en-US" sz="1400" dirty="0" smtClean="0"/>
              <a:t> </a:t>
            </a:r>
            <a:r>
              <a:rPr lang="zh-CN" altLang="en-US" sz="1400" dirty="0" smtClean="0"/>
              <a:t>联合国志愿者人员组织网站</a:t>
            </a:r>
            <a:r>
              <a:rPr lang="en-US" altLang="zh-CN" sz="1400" dirty="0" smtClean="0"/>
              <a:t>https://www.unv.org/</a:t>
            </a:r>
          </a:p>
          <a:p>
            <a:endParaRPr lang="en-US" dirty="0" smtClean="0"/>
          </a:p>
          <a:p>
            <a:r>
              <a:rPr lang="zh-CN" altLang="en-US" dirty="0" smtClean="0"/>
              <a:t>“</a:t>
            </a:r>
            <a:r>
              <a:rPr lang="en-US" dirty="0" smtClean="0"/>
              <a:t>A volunteer is someone who does </a:t>
            </a:r>
            <a:r>
              <a:rPr lang="en-US" dirty="0" smtClean="0">
                <a:solidFill>
                  <a:srgbClr val="FF0000"/>
                </a:solidFill>
              </a:rPr>
              <a:t>work without being paid for it</a:t>
            </a:r>
            <a:r>
              <a:rPr lang="en-US" dirty="0" smtClean="0"/>
              <a:t>, because they want to do it.</a:t>
            </a:r>
            <a:r>
              <a:rPr lang="zh-CN" altLang="en-US" dirty="0" smtClean="0"/>
              <a:t>”</a:t>
            </a:r>
            <a:r>
              <a:rPr lang="en-US" altLang="zh-CN" sz="1400" dirty="0" smtClean="0"/>
              <a:t>《</a:t>
            </a:r>
            <a:r>
              <a:rPr lang="en-US" sz="1400" dirty="0" smtClean="0"/>
              <a:t> </a:t>
            </a:r>
            <a:r>
              <a:rPr lang="zh-CN" altLang="en-US" sz="1400" dirty="0" smtClean="0"/>
              <a:t>柯林斯高阶英汉双解学习辞典</a:t>
            </a:r>
            <a:r>
              <a:rPr lang="en-US" altLang="zh-CN" sz="1400" dirty="0" smtClean="0"/>
              <a:t>》</a:t>
            </a:r>
          </a:p>
          <a:p>
            <a:endParaRPr lang="en-US" altLang="zh-CN" dirty="0" smtClean="0"/>
          </a:p>
          <a:p>
            <a:r>
              <a:rPr lang="zh-CN" altLang="en-US" dirty="0" smtClean="0"/>
              <a:t>“</a:t>
            </a:r>
            <a:r>
              <a:rPr lang="en-US" altLang="zh-CN" dirty="0" smtClean="0"/>
              <a:t>Someone who </a:t>
            </a:r>
            <a:r>
              <a:rPr lang="en-US" altLang="zh-CN" dirty="0" smtClean="0">
                <a:solidFill>
                  <a:srgbClr val="FF0000"/>
                </a:solidFill>
              </a:rPr>
              <a:t>does a job willingly without being paid</a:t>
            </a:r>
            <a:r>
              <a:rPr lang="zh-CN" altLang="en-US" dirty="0" smtClean="0"/>
              <a:t>”</a:t>
            </a:r>
            <a:r>
              <a:rPr lang="en-US" altLang="zh-CN" sz="1400" dirty="0" smtClean="0"/>
              <a:t>《</a:t>
            </a:r>
            <a:r>
              <a:rPr lang="zh-CN" altLang="en-US" sz="1400" dirty="0" smtClean="0"/>
              <a:t>朗文当代高级英语辞典</a:t>
            </a:r>
            <a:r>
              <a:rPr lang="en-US" altLang="zh-CN" sz="1400" dirty="0" smtClean="0"/>
              <a:t>》</a:t>
            </a:r>
            <a:endParaRPr lang="en-US" dirty="0" smtClean="0"/>
          </a:p>
          <a:p>
            <a:endParaRPr lang="zh-CN" altLang="en-US" dirty="0"/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642910" y="214290"/>
            <a:ext cx="7472386" cy="11430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我们为什么需要志愿者</a:t>
            </a:r>
            <a:endParaRPr lang="zh-CN" altLang="en-US" sz="3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928662" y="5857893"/>
            <a:ext cx="750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rgbClr val="0070C0"/>
                </a:solidFill>
              </a:rPr>
              <a:t>然而，志愿者并不是廉价劳动力！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8"/>
          <p:cNvSpPr/>
          <p:nvPr/>
        </p:nvSpPr>
        <p:spPr>
          <a:xfrm rot="10800000">
            <a:off x="285720" y="1357298"/>
            <a:ext cx="8429684" cy="5286412"/>
          </a:xfrm>
          <a:prstGeom prst="triangl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643306" y="3857628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培训</a:t>
            </a:r>
            <a:endParaRPr lang="zh-CN" alt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43306" y="1428736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招募</a:t>
            </a:r>
            <a:endParaRPr lang="zh-CN" alt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矩形 6"/>
          <p:cNvSpPr/>
          <p:nvPr/>
        </p:nvSpPr>
        <p:spPr>
          <a:xfrm>
            <a:off x="3714744" y="5000636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考核</a:t>
            </a:r>
            <a:endParaRPr lang="zh-CN" alt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3643306" y="2643182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面试</a:t>
            </a:r>
            <a:endParaRPr lang="zh-CN" alt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下箭头 9"/>
          <p:cNvSpPr/>
          <p:nvPr/>
        </p:nvSpPr>
        <p:spPr>
          <a:xfrm>
            <a:off x="4214810" y="2285992"/>
            <a:ext cx="357190" cy="4286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下箭头 10"/>
          <p:cNvSpPr/>
          <p:nvPr/>
        </p:nvSpPr>
        <p:spPr>
          <a:xfrm>
            <a:off x="4214810" y="3500438"/>
            <a:ext cx="357190" cy="4286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下箭头 11"/>
          <p:cNvSpPr/>
          <p:nvPr/>
        </p:nvSpPr>
        <p:spPr>
          <a:xfrm>
            <a:off x="4214810" y="4714884"/>
            <a:ext cx="357190" cy="4286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志愿者工作四大环节</a:t>
            </a:r>
            <a:endParaRPr lang="zh-CN" altLang="en-US" sz="3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571472" y="514351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志愿者人数递减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357950" y="5143512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工作难度递增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1071546"/>
            <a:ext cx="7072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/>
              <a:t>招募工作的开展</a:t>
            </a:r>
            <a:r>
              <a:rPr lang="zh-CN" altLang="en-US" dirty="0" smtClean="0"/>
              <a:t>：从临时应急性地招募到有计划地招募；从单一的招募方式到多渠道招募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472" y="2071678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上海市志愿者网</a:t>
            </a:r>
            <a:endParaRPr lang="zh-CN" altLang="en-US" dirty="0"/>
          </a:p>
        </p:txBody>
      </p:sp>
      <p:pic>
        <p:nvPicPr>
          <p:cNvPr id="10" name="图片 9" descr="PAG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6050" y="1518726"/>
            <a:ext cx="5000660" cy="188347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4429132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PSA</a:t>
            </a:r>
            <a:r>
              <a:rPr lang="zh-CN" altLang="en-US" dirty="0" smtClean="0"/>
              <a:t>官网和官微</a:t>
            </a:r>
            <a:endParaRPr lang="zh-CN" altLang="en-US" dirty="0"/>
          </a:p>
        </p:txBody>
      </p:sp>
      <p:pic>
        <p:nvPicPr>
          <p:cNvPr id="12" name="图片 11" descr="PAGE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298" y="3786190"/>
            <a:ext cx="3929058" cy="2682150"/>
          </a:xfrm>
          <a:prstGeom prst="rect">
            <a:avLst/>
          </a:prstGeom>
        </p:spPr>
      </p:pic>
      <p:pic>
        <p:nvPicPr>
          <p:cNvPr id="7" name="图片 6" descr="95513367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950" y="3071810"/>
            <a:ext cx="2071702" cy="3677271"/>
          </a:xfrm>
          <a:prstGeom prst="rect">
            <a:avLst/>
          </a:prstGeom>
        </p:spPr>
      </p:pic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472386" cy="1143000"/>
          </a:xfrm>
        </p:spPr>
        <p:txBody>
          <a:bodyPr>
            <a:normAutofit/>
          </a:bodyPr>
          <a:lstStyle/>
          <a:p>
            <a:r>
              <a:rPr lang="zh-CN" altLang="en-US" sz="3200" b="1" dirty="0" smtClean="0"/>
              <a:t>志愿者招募</a:t>
            </a:r>
            <a:endParaRPr lang="zh-CN" alt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3"/>
          <p:cNvSpPr txBox="1">
            <a:spLocks noChangeArrowheads="1"/>
          </p:cNvSpPr>
          <p:nvPr/>
        </p:nvSpPr>
        <p:spPr bwMode="auto">
          <a:xfrm>
            <a:off x="714375" y="135731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博雅网</a:t>
            </a:r>
          </a:p>
        </p:txBody>
      </p:sp>
      <p:pic>
        <p:nvPicPr>
          <p:cNvPr id="25602" name="图片 4" descr="PAGE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25" y="285750"/>
            <a:ext cx="6643688" cy="330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5"/>
          <p:cNvSpPr txBox="1">
            <a:spLocks noChangeArrowheads="1"/>
          </p:cNvSpPr>
          <p:nvPr/>
        </p:nvSpPr>
        <p:spPr bwMode="auto">
          <a:xfrm>
            <a:off x="500063" y="4714875"/>
            <a:ext cx="1714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latin typeface="Calibri" pitchFamily="34" charset="0"/>
              </a:rPr>
              <a:t>校园合作</a:t>
            </a:r>
          </a:p>
          <a:p>
            <a:endParaRPr lang="zh-CN" altLang="en-US">
              <a:latin typeface="Calibri" pitchFamily="34" charset="0"/>
            </a:endParaRPr>
          </a:p>
        </p:txBody>
      </p:sp>
      <p:pic>
        <p:nvPicPr>
          <p:cNvPr id="25604" name="图片 7" descr="xieyi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63" y="3714750"/>
            <a:ext cx="29813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642918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企业合作</a:t>
            </a:r>
            <a:endParaRPr lang="zh-CN" altLang="en-US" dirty="0"/>
          </a:p>
        </p:txBody>
      </p:sp>
      <p:pic>
        <p:nvPicPr>
          <p:cNvPr id="5" name="图片 4" descr="xieyi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500042"/>
            <a:ext cx="2545607" cy="29870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4348" y="3714752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街道合作</a:t>
            </a:r>
            <a:endParaRPr lang="zh-CN" altLang="en-US" dirty="0"/>
          </a:p>
        </p:txBody>
      </p:sp>
      <p:pic>
        <p:nvPicPr>
          <p:cNvPr id="7" name="图片 6" descr="IMG_50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7422" y="3714752"/>
            <a:ext cx="4214810" cy="280987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1625" y="357188"/>
            <a:ext cx="6000750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latin typeface="+mj-lt"/>
                <a:ea typeface="+mj-ea"/>
                <a:cs typeface="+mj-cs"/>
              </a:rPr>
              <a:t>志愿者管理</a:t>
            </a:r>
            <a:r>
              <a:rPr lang="zh-CN" altLang="en-US" sz="3200" b="1" dirty="0">
                <a:latin typeface="+mn-lt"/>
                <a:ea typeface="+mn-ea"/>
              </a:rPr>
              <a:t>不可忽视的细节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+mj-lt"/>
                <a:ea typeface="+mj-ea"/>
                <a:cs typeface="+mj-cs"/>
              </a:rPr>
              <a:t>                            ——</a:t>
            </a:r>
            <a:r>
              <a:rPr lang="zh-CN" altLang="en-US" sz="3200" b="1" dirty="0">
                <a:latin typeface="+mn-lt"/>
                <a:ea typeface="+mn-ea"/>
              </a:rPr>
              <a:t>团队</a:t>
            </a:r>
            <a:r>
              <a:rPr lang="zh-CN" altLang="en-US" sz="3200" b="1" dirty="0">
                <a:latin typeface="+mj-lt"/>
                <a:ea typeface="+mj-ea"/>
                <a:cs typeface="+mj-cs"/>
              </a:rPr>
              <a:t>报名</a:t>
            </a:r>
          </a:p>
        </p:txBody>
      </p:sp>
      <p:sp>
        <p:nvSpPr>
          <p:cNvPr id="39938" name="TextBox 4"/>
          <p:cNvSpPr txBox="1">
            <a:spLocks noChangeArrowheads="1"/>
          </p:cNvSpPr>
          <p:nvPr/>
        </p:nvSpPr>
        <p:spPr bwMode="auto">
          <a:xfrm>
            <a:off x="1571625" y="1571625"/>
            <a:ext cx="59293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B0F0"/>
                </a:solidFill>
                <a:latin typeface="Calibri" pitchFamily="34" charset="0"/>
              </a:rPr>
              <a:t>选择团队报名的优势：</a:t>
            </a:r>
            <a:r>
              <a:rPr lang="zh-CN" altLang="en-US">
                <a:latin typeface="Calibri" pitchFamily="34" charset="0"/>
              </a:rPr>
              <a:t>具有一定凝聚力的志愿者团队更容易快速进入工作状态，并且易于日常管理。</a:t>
            </a:r>
          </a:p>
        </p:txBody>
      </p:sp>
      <p:sp>
        <p:nvSpPr>
          <p:cNvPr id="39939" name="TextBox 10"/>
          <p:cNvSpPr txBox="1">
            <a:spLocks noChangeArrowheads="1"/>
          </p:cNvSpPr>
          <p:nvPr/>
        </p:nvSpPr>
        <p:spPr bwMode="auto">
          <a:xfrm>
            <a:off x="1571625" y="2571750"/>
            <a:ext cx="5643563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1</a:t>
            </a:r>
            <a:r>
              <a:rPr lang="zh-CN" altLang="en-US">
                <a:latin typeface="Calibri" pitchFamily="34" charset="0"/>
              </a:rPr>
              <a:t>、与合作单位的负责人保持密切沟通，在招募前对岗位职责和人员基本要求有明确清晰的描述。</a:t>
            </a:r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2</a:t>
            </a:r>
            <a:r>
              <a:rPr lang="zh-CN" altLang="en-US">
                <a:latin typeface="Calibri" pitchFamily="34" charset="0"/>
              </a:rPr>
              <a:t>、必须进行上岗前培训！</a:t>
            </a:r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3</a:t>
            </a:r>
            <a:r>
              <a:rPr lang="zh-CN" altLang="en-US">
                <a:latin typeface="Calibri" pitchFamily="34" charset="0"/>
              </a:rPr>
              <a:t>、到岗后必须有专人负责安排志愿者的相关工作。</a:t>
            </a:r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4</a:t>
            </a:r>
            <a:r>
              <a:rPr lang="zh-CN" altLang="en-US">
                <a:latin typeface="Calibri" pitchFamily="34" charset="0"/>
              </a:rPr>
              <a:t>、志愿者中设立小组长，下放一些管理权。请志愿者做好互相监督工作。</a:t>
            </a:r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5</a:t>
            </a:r>
            <a:r>
              <a:rPr lang="zh-CN" altLang="en-US">
                <a:latin typeface="Calibri" pitchFamily="34" charset="0"/>
              </a:rPr>
              <a:t>、向合作单位及时反馈志愿者服务情况，一些严重违纪违规或影响服务点工作的情况要让负责人引起重视，相关学生可采取取消服务资格的措施。</a:t>
            </a:r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6</a:t>
            </a:r>
            <a:r>
              <a:rPr lang="zh-CN" altLang="en-US">
                <a:latin typeface="Calibri" pitchFamily="34" charset="0"/>
              </a:rPr>
              <a:t>、设立一定的激励制度。比如满一定服务时间开具志愿者服务证明，或者可以享用服务点的其他福利。</a:t>
            </a:r>
            <a:endParaRPr lang="en-US" altLang="zh-CN">
              <a:latin typeface="Calibri" pitchFamily="34" charset="0"/>
            </a:endParaRPr>
          </a:p>
          <a:p>
            <a:r>
              <a:rPr lang="en-US" altLang="zh-CN">
                <a:latin typeface="Calibri" pitchFamily="34" charset="0"/>
              </a:rPr>
              <a:t>7</a:t>
            </a:r>
            <a:r>
              <a:rPr lang="zh-CN" altLang="en-US">
                <a:latin typeface="Calibri" pitchFamily="34" charset="0"/>
              </a:rPr>
              <a:t>、提供一些能够展现个人特长、体现个人价值的工作。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1754</TotalTime>
  <Words>1851</Words>
  <PresentationFormat>全屏显示(4:3)</PresentationFormat>
  <Paragraphs>208</Paragraphs>
  <Slides>37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38" baseType="lpstr">
      <vt:lpstr>Office 主题</vt:lpstr>
      <vt:lpstr>幻灯片 1</vt:lpstr>
      <vt:lpstr>幻灯片 2</vt:lpstr>
      <vt:lpstr>工作中遇到的真实情况</vt:lpstr>
      <vt:lpstr>我们为什么需要志愿者</vt:lpstr>
      <vt:lpstr>志愿者工作四大环节</vt:lpstr>
      <vt:lpstr>志愿者招募</vt:lpstr>
      <vt:lpstr>幻灯片 7</vt:lpstr>
      <vt:lpstr>幻灯片 8</vt:lpstr>
      <vt:lpstr>幻灯片 9</vt:lpstr>
      <vt:lpstr>幻灯片 10</vt:lpstr>
      <vt:lpstr>志愿者年龄构成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管理人员如何体现自我价值</vt:lpstr>
      <vt:lpstr>幻灯片 21</vt:lpstr>
      <vt:lpstr> 志愿者团队建设 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一个“创业型” 的志愿者管理者遇到的问题</vt:lpstr>
      <vt:lpstr>幻灯片 36</vt:lpstr>
      <vt:lpstr>你的改变，让工作更精彩！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像建筑师一样工作</dc:title>
  <dc:creator>liweizhen</dc:creator>
  <cp:lastModifiedBy>AutoBVT</cp:lastModifiedBy>
  <cp:revision>264</cp:revision>
  <dcterms:created xsi:type="dcterms:W3CDTF">2015-06-23T04:46:03Z</dcterms:created>
  <dcterms:modified xsi:type="dcterms:W3CDTF">2017-04-11T07:46:36Z</dcterms:modified>
</cp:coreProperties>
</file>